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56" r:id="rId4"/>
    <p:sldId id="259" r:id="rId5"/>
    <p:sldId id="270" r:id="rId6"/>
    <p:sldId id="260" r:id="rId7"/>
    <p:sldId id="262" r:id="rId8"/>
    <p:sldId id="261" r:id="rId9"/>
    <p:sldId id="263" r:id="rId10"/>
    <p:sldId id="264" r:id="rId11"/>
    <p:sldId id="265" r:id="rId12"/>
    <p:sldId id="272" r:id="rId13"/>
    <p:sldId id="273" r:id="rId14"/>
    <p:sldId id="274" r:id="rId15"/>
    <p:sldId id="268" r:id="rId16"/>
    <p:sldId id="271" r:id="rId17"/>
    <p:sldId id="269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  <p:bold r:id="rId21"/>
    </p:embeddedFont>
    <p:embeddedFont>
      <p:font typeface="Amatic SC" panose="00000500000000000000" pitchFamily="2" charset="-79"/>
      <p:regular r:id="rId22"/>
    </p:embeddedFont>
    <p:embeddedFont>
      <p:font typeface="SVN-Square" panose="02040603050506020204" pitchFamily="18" charset="0"/>
      <p:regular r:id="rId23"/>
    </p:embeddedFont>
    <p:embeddedFont>
      <p:font typeface="UTM Avo" panose="02040603050506020204" pitchFamily="18" charset="0"/>
      <p:regular r:id="rId24"/>
      <p:bold r:id="rId25"/>
      <p:italic r:id="rId26"/>
      <p:boldItalic r:id="rId27"/>
    </p:embeddedFont>
    <p:embeddedFont>
      <p:font typeface="UTM Futura Extra" panose="02040603050506020204" pitchFamily="18" charset="0"/>
      <p:bold r:id="rId28"/>
    </p:embeddedFont>
    <p:embeddedFont>
      <p:font typeface="UTM Loko" panose="02040603050506020204" pitchFamily="18" charset="0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3E36"/>
    <a:srgbClr val="2C999C"/>
    <a:srgbClr val="DD6D3B"/>
    <a:srgbClr val="FFC3A3"/>
    <a:srgbClr val="E5906B"/>
    <a:srgbClr val="FF0066"/>
    <a:srgbClr val="FF6600"/>
    <a:srgbClr val="FCAE80"/>
    <a:srgbClr val="6B8E48"/>
    <a:srgbClr val="F9AD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6628" autoAdjust="0"/>
  </p:normalViewPr>
  <p:slideViewPr>
    <p:cSldViewPr snapToGrid="0">
      <p:cViewPr varScale="1">
        <p:scale>
          <a:sx n="68" d="100"/>
          <a:sy n="68" d="100"/>
        </p:scale>
        <p:origin x="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F9FED-B862-4E3B-A300-EA079AFB5AFD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AEB15-B0D4-49CA-A138-10A793C6CC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655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0A92A-FB55-4FB8-AEB7-F011D2F99037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0A92A-FB55-4FB8-AEB7-F011D2F99037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41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0A92A-FB55-4FB8-AEB7-F011D2F99037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42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0A92A-FB55-4FB8-AEB7-F011D2F99037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13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0A92A-FB55-4FB8-AEB7-F011D2F99037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53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0A92A-FB55-4FB8-AEB7-F011D2F99037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12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0A92A-FB55-4FB8-AEB7-F011D2F99037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8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0A92A-FB55-4FB8-AEB7-F011D2F99037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71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0A92A-FB55-4FB8-AEB7-F011D2F99037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27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0A92A-FB55-4FB8-AEB7-F011D2F99037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55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0A92A-FB55-4FB8-AEB7-F011D2F99037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37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2">
            <a:extLst>
              <a:ext uri="{FF2B5EF4-FFF2-40B4-BE49-F238E27FC236}">
                <a16:creationId xmlns:a16="http://schemas.microsoft.com/office/drawing/2014/main" id="{D9E1E8C5-77CB-7380-CF36-70953436371D}"/>
              </a:ext>
            </a:extLst>
          </p:cNvPr>
          <p:cNvSpPr txBox="1"/>
          <p:nvPr userDrawn="1"/>
        </p:nvSpPr>
        <p:spPr>
          <a:xfrm>
            <a:off x="2880780" y="11849100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Liên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hệ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page:</a:t>
            </a:r>
          </a:p>
          <a:p>
            <a:r>
              <a:rPr lang="en-US" dirty="0">
                <a:latin typeface="Times New Roman" panose="02020603050405020304" charset="0"/>
                <a:cs typeface="Times New Roman" panose="02020603050405020304" charset="0"/>
                <a:hlinkClick r:id="rId13"/>
              </a:rPr>
              <a:t>https://www.facebook.com/teamKTUTS</a:t>
            </a:r>
            <a:endParaRPr lang="en-US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Đây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sản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phẩm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nhóm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KTUTS.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Mọi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chi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vui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lòng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liên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hệ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page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hoặc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SĐT: 0922 645 654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86AB8D-818E-BAEF-86B6-B792B83A2E3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92" y="11602056"/>
            <a:ext cx="1771856" cy="1417417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A2CFE6-44B8-FECA-3DCF-CC9A630F355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2800" y="2092452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D9A26043-6804-DCC1-BBD5-9468C5D56FE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800" y="-1626108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A027949-24EA-AB1B-1437-C5976589A0F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7871" y="-16212675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DAC36D6-B775-5A75-3987-48F7E704292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200" y="21229320"/>
            <a:ext cx="1881378" cy="16253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9E24E6-E469-0650-7399-71B5D829A0C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4448" y="2760098"/>
            <a:ext cx="2238391" cy="17906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73AD62-A55F-81C0-7DBD-B2540E85E201}"/>
              </a:ext>
            </a:extLst>
          </p:cNvPr>
          <p:cNvSpPr txBox="1"/>
          <p:nvPr userDrawn="1"/>
        </p:nvSpPr>
        <p:spPr>
          <a:xfrm>
            <a:off x="0" y="0"/>
            <a:ext cx="866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2">
                    <a:lumMod val="20000"/>
                    <a:lumOff val="80000"/>
                  </a:schemeClr>
                </a:solidFill>
                <a:latin typeface="UTM Avo" panose="02040603050506020204" pitchFamily="18" charset="0"/>
                <a:cs typeface="#9Slide03 Arima Madurai ExtraBo" panose="000009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53440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1372" y="1303506"/>
            <a:ext cx="11910926" cy="2062264"/>
          </a:xfrm>
          <a:prstGeom prst="roundRect">
            <a:avLst/>
          </a:prstGeom>
          <a:solidFill>
            <a:schemeClr val="bg1">
              <a:alpha val="61000"/>
            </a:schemeClr>
          </a:soli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49018" y="449426"/>
            <a:ext cx="9163455" cy="1708160"/>
            <a:chOff x="6523967" y="1479011"/>
            <a:chExt cx="5516984" cy="4705273"/>
          </a:xfrm>
        </p:grpSpPr>
        <p:sp>
          <p:nvSpPr>
            <p:cNvPr id="5" name="TextBox 4"/>
            <p:cNvSpPr txBox="1"/>
            <p:nvPr/>
          </p:nvSpPr>
          <p:spPr>
            <a:xfrm>
              <a:off x="6544823" y="1479011"/>
              <a:ext cx="5496128" cy="4705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0">
                  <a:ln w="228600">
                    <a:solidFill>
                      <a:srgbClr val="7030A0"/>
                    </a:solidFill>
                  </a:ln>
                  <a:solidFill>
                    <a:srgbClr val="7030A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Loko" panose="02040603050506020204" pitchFamily="18" charset="0"/>
                </a:rPr>
                <a:t>KHỞI ĐỘNG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523967" y="1479011"/>
              <a:ext cx="5496128" cy="4705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0">
                  <a:solidFill>
                    <a:srgbClr val="FF66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Loko" panose="02040603050506020204" pitchFamily="18" charset="0"/>
                </a:rPr>
                <a:t>KHỞI ĐỘNG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35608" y="2030649"/>
            <a:ext cx="114613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UTM Avo" panose="02040603050506020204" pitchFamily="18" charset="0"/>
              </a:rPr>
              <a:t>Các em hãy quan sát các hình ảnh sau </a:t>
            </a:r>
          </a:p>
          <a:p>
            <a:pPr algn="ctr"/>
            <a:r>
              <a:rPr lang="en-US" sz="4000">
                <a:latin typeface="UTM Avo" panose="02040603050506020204" pitchFamily="18" charset="0"/>
              </a:rPr>
              <a:t>và nêu cảm nhận của mình.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724" y="3547307"/>
            <a:ext cx="4483296" cy="31843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4" t="16822" r="14045" b="12447"/>
          <a:stretch/>
        </p:blipFill>
        <p:spPr>
          <a:xfrm>
            <a:off x="8499193" y="3547307"/>
            <a:ext cx="3397734" cy="31843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8" y="3547308"/>
            <a:ext cx="3403244" cy="318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5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3192" y="1079771"/>
            <a:ext cx="11625471" cy="5457216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278971" y="252919"/>
            <a:ext cx="10831966" cy="2031326"/>
            <a:chOff x="6591676" y="1744845"/>
            <a:chExt cx="5496128" cy="5595462"/>
          </a:xfrm>
        </p:grpSpPr>
        <p:sp>
          <p:nvSpPr>
            <p:cNvPr id="4" name="TextBox 3"/>
            <p:cNvSpPr txBox="1"/>
            <p:nvPr/>
          </p:nvSpPr>
          <p:spPr>
            <a:xfrm>
              <a:off x="6591676" y="1744848"/>
              <a:ext cx="5496128" cy="5595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600">
                  <a:ln w="228600">
                    <a:solidFill>
                      <a:srgbClr val="00B050"/>
                    </a:solidFill>
                  </a:ln>
                  <a:solidFill>
                    <a:srgbClr val="00B05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Futura Extra" panose="02040603050506020204" pitchFamily="18" charset="0"/>
                </a:rPr>
                <a:t>LUYỆN TẬP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591676" y="1744845"/>
              <a:ext cx="5496128" cy="5595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6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</a:rPr>
                <a:t>LUYỆN TẬP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95011" y="2176016"/>
            <a:ext cx="11315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tx1"/>
                </a:solidFill>
                <a:latin typeface="UTM Avo" panose="02040603050506020204" pitchFamily="18" charset="0"/>
              </a:rPr>
              <a:t>Trong các hình sau hình nào là hình thoi?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655" y="5006115"/>
            <a:ext cx="1902691" cy="1425036"/>
          </a:xfrm>
          <a:prstGeom prst="rect">
            <a:avLst/>
          </a:prstGeom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0A3B526F-9AA8-C16C-E68A-C3802B6E28F7}"/>
              </a:ext>
            </a:extLst>
          </p:cNvPr>
          <p:cNvSpPr/>
          <p:nvPr/>
        </p:nvSpPr>
        <p:spPr>
          <a:xfrm>
            <a:off x="897504" y="3409311"/>
            <a:ext cx="2407647" cy="1037405"/>
          </a:xfrm>
          <a:prstGeom prst="parallelogram">
            <a:avLst>
              <a:gd name="adj" fmla="val 58113"/>
            </a:avLst>
          </a:prstGeom>
          <a:solidFill>
            <a:srgbClr val="CCC8D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48E0E-54FE-5E3E-D5AB-F68B841D5AA4}"/>
              </a:ext>
            </a:extLst>
          </p:cNvPr>
          <p:cNvSpPr/>
          <p:nvPr/>
        </p:nvSpPr>
        <p:spPr>
          <a:xfrm rot="921725">
            <a:off x="3875533" y="3368192"/>
            <a:ext cx="2216728" cy="1073220"/>
          </a:xfrm>
          <a:prstGeom prst="rect">
            <a:avLst/>
          </a:prstGeom>
          <a:solidFill>
            <a:srgbClr val="FDD6EA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5737EA89-7CF0-D5E7-6041-28CCCB9303F8}"/>
              </a:ext>
            </a:extLst>
          </p:cNvPr>
          <p:cNvSpPr/>
          <p:nvPr/>
        </p:nvSpPr>
        <p:spPr>
          <a:xfrm>
            <a:off x="6662643" y="3555495"/>
            <a:ext cx="2237649" cy="915126"/>
          </a:xfrm>
          <a:prstGeom prst="parallelogram">
            <a:avLst>
              <a:gd name="adj" fmla="val 101002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30C394-0284-3BAA-F4D6-F9ADCB139EC5}"/>
              </a:ext>
            </a:extLst>
          </p:cNvPr>
          <p:cNvSpPr/>
          <p:nvPr/>
        </p:nvSpPr>
        <p:spPr>
          <a:xfrm>
            <a:off x="9265653" y="3465983"/>
            <a:ext cx="2237649" cy="1081723"/>
          </a:xfrm>
          <a:custGeom>
            <a:avLst/>
            <a:gdLst>
              <a:gd name="connsiteX0" fmla="*/ 0 w 1647172"/>
              <a:gd name="connsiteY0" fmla="*/ 0 h 1065503"/>
              <a:gd name="connsiteX1" fmla="*/ 1647172 w 1647172"/>
              <a:gd name="connsiteY1" fmla="*/ 0 h 1065503"/>
              <a:gd name="connsiteX2" fmla="*/ 1647172 w 1647172"/>
              <a:gd name="connsiteY2" fmla="*/ 1065503 h 1065503"/>
              <a:gd name="connsiteX3" fmla="*/ 0 w 1647172"/>
              <a:gd name="connsiteY3" fmla="*/ 1065503 h 1065503"/>
              <a:gd name="connsiteX4" fmla="*/ 0 w 1647172"/>
              <a:gd name="connsiteY4" fmla="*/ 0 h 1065503"/>
              <a:gd name="connsiteX0" fmla="*/ 438411 w 2085583"/>
              <a:gd name="connsiteY0" fmla="*/ 0 h 1065503"/>
              <a:gd name="connsiteX1" fmla="*/ 2085583 w 2085583"/>
              <a:gd name="connsiteY1" fmla="*/ 0 h 1065503"/>
              <a:gd name="connsiteX2" fmla="*/ 2085583 w 2085583"/>
              <a:gd name="connsiteY2" fmla="*/ 1065503 h 1065503"/>
              <a:gd name="connsiteX3" fmla="*/ 0 w 2085583"/>
              <a:gd name="connsiteY3" fmla="*/ 683459 h 1065503"/>
              <a:gd name="connsiteX4" fmla="*/ 438411 w 2085583"/>
              <a:gd name="connsiteY4" fmla="*/ 0 h 1065503"/>
              <a:gd name="connsiteX0" fmla="*/ 438411 w 2085583"/>
              <a:gd name="connsiteY0" fmla="*/ 0 h 1027925"/>
              <a:gd name="connsiteX1" fmla="*/ 2085583 w 2085583"/>
              <a:gd name="connsiteY1" fmla="*/ 0 h 1027925"/>
              <a:gd name="connsiteX2" fmla="*/ 901874 w 2085583"/>
              <a:gd name="connsiteY2" fmla="*/ 1027925 h 1027925"/>
              <a:gd name="connsiteX3" fmla="*/ 0 w 2085583"/>
              <a:gd name="connsiteY3" fmla="*/ 683459 h 1027925"/>
              <a:gd name="connsiteX4" fmla="*/ 438411 w 2085583"/>
              <a:gd name="connsiteY4" fmla="*/ 0 h 102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5583" h="1027925">
                <a:moveTo>
                  <a:pt x="438411" y="0"/>
                </a:moveTo>
                <a:lnTo>
                  <a:pt x="2085583" y="0"/>
                </a:lnTo>
                <a:lnTo>
                  <a:pt x="901874" y="1027925"/>
                </a:lnTo>
                <a:lnTo>
                  <a:pt x="0" y="683459"/>
                </a:lnTo>
                <a:lnTo>
                  <a:pt x="438411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CC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FCBAB0-4D71-50FF-B13E-37A05D5EF9BE}"/>
              </a:ext>
            </a:extLst>
          </p:cNvPr>
          <p:cNvSpPr txBox="1"/>
          <p:nvPr/>
        </p:nvSpPr>
        <p:spPr>
          <a:xfrm>
            <a:off x="702141" y="4783965"/>
            <a:ext cx="240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UTM Avo" panose="02040603050506020204" pitchFamily="18" charset="0"/>
              </a:rPr>
              <a:t>Hình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AAEC9D-0ECF-B3AB-61E7-5CEBCAD3AFFA}"/>
              </a:ext>
            </a:extLst>
          </p:cNvPr>
          <p:cNvSpPr txBox="1"/>
          <p:nvPr/>
        </p:nvSpPr>
        <p:spPr>
          <a:xfrm>
            <a:off x="3315920" y="4783965"/>
            <a:ext cx="240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UTM Avo" panose="02040603050506020204" pitchFamily="18" charset="0"/>
              </a:rPr>
              <a:t>Hình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AD2E00-C954-11F5-670C-72E952F2BE71}"/>
              </a:ext>
            </a:extLst>
          </p:cNvPr>
          <p:cNvSpPr txBox="1"/>
          <p:nvPr/>
        </p:nvSpPr>
        <p:spPr>
          <a:xfrm>
            <a:off x="6096000" y="4773861"/>
            <a:ext cx="240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UTM Avo" panose="02040603050506020204" pitchFamily="18" charset="0"/>
              </a:rPr>
              <a:t>Hình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83C520-EAB4-C3BD-ECDA-7F196B233C7F}"/>
              </a:ext>
            </a:extLst>
          </p:cNvPr>
          <p:cNvSpPr txBox="1"/>
          <p:nvPr/>
        </p:nvSpPr>
        <p:spPr>
          <a:xfrm>
            <a:off x="8876080" y="4773175"/>
            <a:ext cx="240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UTM Avo" panose="02040603050506020204" pitchFamily="18" charset="0"/>
              </a:rPr>
              <a:t>Hình 4</a:t>
            </a: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7E326D02-B864-9561-F2C9-9588D90FECEB}"/>
              </a:ext>
            </a:extLst>
          </p:cNvPr>
          <p:cNvSpPr/>
          <p:nvPr/>
        </p:nvSpPr>
        <p:spPr>
          <a:xfrm>
            <a:off x="350169" y="2081571"/>
            <a:ext cx="1105786" cy="80807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600" b="1">
                <a:latin typeface="UTM Avo" panose="0204060305050602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0235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9" grpId="0" animBg="1"/>
      <p:bldP spid="10" grpId="0" animBg="1"/>
      <p:bldP spid="12" grpId="0" animBg="1"/>
      <p:bldP spid="18" grpId="0" animBg="1"/>
      <p:bldP spid="19" grpId="0"/>
      <p:bldP spid="20" grpId="0"/>
      <p:bldP spid="21" grpId="0"/>
      <p:bldP spid="22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3192" y="1079771"/>
            <a:ext cx="11625471" cy="5457216"/>
          </a:xfrm>
          <a:prstGeom prst="roundRect">
            <a:avLst/>
          </a:prstGeom>
          <a:solidFill>
            <a:schemeClr val="bg1">
              <a:alpha val="61000"/>
            </a:schemeClr>
          </a:soli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278971" y="252919"/>
            <a:ext cx="10831966" cy="2031326"/>
            <a:chOff x="6591676" y="1744845"/>
            <a:chExt cx="5496128" cy="5595462"/>
          </a:xfrm>
        </p:grpSpPr>
        <p:sp>
          <p:nvSpPr>
            <p:cNvPr id="4" name="TextBox 3"/>
            <p:cNvSpPr txBox="1"/>
            <p:nvPr/>
          </p:nvSpPr>
          <p:spPr>
            <a:xfrm>
              <a:off x="6591676" y="1744848"/>
              <a:ext cx="5496128" cy="5595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600">
                  <a:ln w="228600">
                    <a:solidFill>
                      <a:srgbClr val="00B050"/>
                    </a:solidFill>
                  </a:ln>
                  <a:solidFill>
                    <a:srgbClr val="00B05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Futura Extra" panose="02040603050506020204" pitchFamily="18" charset="0"/>
                </a:rPr>
                <a:t>LUYỆN TẬP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591676" y="1744845"/>
              <a:ext cx="5496128" cy="5595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6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</a:rPr>
                <a:t>LUYỆN TẬP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281072" y="2242486"/>
            <a:ext cx="531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chemeClr val="tx1"/>
                </a:solidFill>
                <a:latin typeface="UTM Avo" panose="02040603050506020204" pitchFamily="18" charset="0"/>
              </a:rPr>
              <a:t>a) Nêu số đo độ dài của các cạnh hình thoi MNKL.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2046FFCD-9D43-210F-5F62-E9B9553D1D53}"/>
              </a:ext>
            </a:extLst>
          </p:cNvPr>
          <p:cNvSpPr/>
          <p:nvPr/>
        </p:nvSpPr>
        <p:spPr>
          <a:xfrm>
            <a:off x="5128725" y="2202911"/>
            <a:ext cx="1105786" cy="80807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600" b="1">
                <a:latin typeface="UTM Avo" panose="02040603050506020204" pitchFamily="18" charset="0"/>
              </a:rPr>
              <a:t>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70EC13-1165-A0B7-D5BB-FC83019B5543}"/>
              </a:ext>
            </a:extLst>
          </p:cNvPr>
          <p:cNvGrpSpPr/>
          <p:nvPr/>
        </p:nvGrpSpPr>
        <p:grpSpPr>
          <a:xfrm>
            <a:off x="734744" y="2233609"/>
            <a:ext cx="5379246" cy="4064215"/>
            <a:chOff x="734744" y="2233609"/>
            <a:chExt cx="5379246" cy="406421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93DCA50-971B-5BD7-3A46-67FEE85A8573}"/>
                </a:ext>
              </a:extLst>
            </p:cNvPr>
            <p:cNvGrpSpPr/>
            <p:nvPr/>
          </p:nvGrpSpPr>
          <p:grpSpPr>
            <a:xfrm>
              <a:off x="734744" y="2233609"/>
              <a:ext cx="5379246" cy="4064215"/>
              <a:chOff x="3165587" y="3229959"/>
              <a:chExt cx="2920133" cy="1675950"/>
            </a:xfrm>
          </p:grpSpPr>
          <p:sp>
            <p:nvSpPr>
              <p:cNvPr id="10" name="Text Box 17">
                <a:extLst>
                  <a:ext uri="{FF2B5EF4-FFF2-40B4-BE49-F238E27FC236}">
                    <a16:creationId xmlns:a16="http://schemas.microsoft.com/office/drawing/2014/main" id="{AE943A16-4A33-C3D8-3A9F-5D350F36BD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65587" y="3988099"/>
                <a:ext cx="275034" cy="164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0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  <p:sp>
            <p:nvSpPr>
              <p:cNvPr id="11" name="Text Box 18">
                <a:extLst>
                  <a:ext uri="{FF2B5EF4-FFF2-40B4-BE49-F238E27FC236}">
                    <a16:creationId xmlns:a16="http://schemas.microsoft.com/office/drawing/2014/main" id="{4903018D-B5A3-EF92-19A8-CF2523B4A3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16550" y="3229959"/>
                <a:ext cx="290513" cy="164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0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N</a:t>
                </a:r>
                <a:endParaRPr lang="en-US" altLang="en-US" sz="2000" b="1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 Box 19">
                <a:extLst>
                  <a:ext uri="{FF2B5EF4-FFF2-40B4-BE49-F238E27FC236}">
                    <a16:creationId xmlns:a16="http://schemas.microsoft.com/office/drawing/2014/main" id="{B457977A-7E9F-35E6-213C-01C611B88F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5207" y="3987975"/>
                <a:ext cx="290513" cy="164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0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K</a:t>
                </a:r>
                <a:endParaRPr lang="en-US" altLang="en-US" sz="2000" b="1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 Box 20">
                <a:extLst>
                  <a:ext uri="{FF2B5EF4-FFF2-40B4-BE49-F238E27FC236}">
                    <a16:creationId xmlns:a16="http://schemas.microsoft.com/office/drawing/2014/main" id="{D471120F-09AE-6D3C-730B-E9DC01E901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1127" y="4740917"/>
                <a:ext cx="290513" cy="164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0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L</a:t>
                </a:r>
                <a:endParaRPr lang="en-US" altLang="en-US" sz="2000" b="1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4" name="Group 24">
                <a:extLst>
                  <a:ext uri="{FF2B5EF4-FFF2-40B4-BE49-F238E27FC236}">
                    <a16:creationId xmlns:a16="http://schemas.microsoft.com/office/drawing/2014/main" id="{4BA1718F-7893-FC74-ACC8-47DE39848E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11141" y="3401616"/>
                <a:ext cx="2383516" cy="1340644"/>
                <a:chOff x="2381" y="2702"/>
                <a:chExt cx="1773" cy="998"/>
              </a:xfrm>
            </p:grpSpPr>
            <p:sp>
              <p:nvSpPr>
                <p:cNvPr id="16" name="AutoShape 21">
                  <a:extLst>
                    <a:ext uri="{FF2B5EF4-FFF2-40B4-BE49-F238E27FC236}">
                      <a16:creationId xmlns:a16="http://schemas.microsoft.com/office/drawing/2014/main" id="{5EC49CA6-230E-1546-5E09-16DE2AEEA8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81" y="2702"/>
                  <a:ext cx="1766" cy="998"/>
                </a:xfrm>
                <a:prstGeom prst="flowChartDecision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9pPr>
                </a:lstStyle>
                <a:p>
                  <a:pPr eaLnBrk="1" hangingPunct="1"/>
                  <a:endParaRPr lang="en-US" altLang="en-US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Line 22">
                  <a:extLst>
                    <a:ext uri="{FF2B5EF4-FFF2-40B4-BE49-F238E27FC236}">
                      <a16:creationId xmlns:a16="http://schemas.microsoft.com/office/drawing/2014/main" id="{AC595998-9D2C-EF25-6F61-26D1EE1B2F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" y="3200"/>
                  <a:ext cx="1773" cy="1"/>
                </a:xfrm>
                <a:prstGeom prst="line">
                  <a:avLst/>
                </a:prstGeom>
                <a:noFill/>
                <a:ln w="1905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Line 23">
                  <a:extLst>
                    <a:ext uri="{FF2B5EF4-FFF2-40B4-BE49-F238E27FC236}">
                      <a16:creationId xmlns:a16="http://schemas.microsoft.com/office/drawing/2014/main" id="{7D30C0CF-E8FD-B781-4B7D-D7976B41E2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64" y="2702"/>
                  <a:ext cx="0" cy="997"/>
                </a:xfrm>
                <a:prstGeom prst="line">
                  <a:avLst/>
                </a:prstGeom>
                <a:noFill/>
                <a:ln w="1905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5" name="Text Box 25">
                <a:extLst>
                  <a:ext uri="{FF2B5EF4-FFF2-40B4-BE49-F238E27FC236}">
                    <a16:creationId xmlns:a16="http://schemas.microsoft.com/office/drawing/2014/main" id="{E7E9425B-B7A7-034C-F528-6AFE561F2F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6130" y="4071938"/>
                <a:ext cx="342900" cy="164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000" b="1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O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316B73-AFAF-5EAE-68C5-005BBAF83223}"/>
                </a:ext>
              </a:extLst>
            </p:cNvPr>
            <p:cNvSpPr txBox="1"/>
            <p:nvPr/>
          </p:nvSpPr>
          <p:spPr>
            <a:xfrm rot="19377481">
              <a:off x="1844293" y="3091075"/>
              <a:ext cx="643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tx1"/>
                  </a:solidFill>
                  <a:latin typeface="UTM Avo" panose="02040603050506020204" pitchFamily="18" charset="0"/>
                </a:rPr>
                <a:t>5 cm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BE907EB-44A7-DDF8-DE81-A7FA253365A9}"/>
              </a:ext>
            </a:extLst>
          </p:cNvPr>
          <p:cNvSpPr txBox="1"/>
          <p:nvPr/>
        </p:nvSpPr>
        <p:spPr>
          <a:xfrm>
            <a:off x="6293378" y="3290540"/>
            <a:ext cx="54768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chemeClr val="tx1"/>
                </a:solidFill>
                <a:latin typeface="UTM Avo" panose="02040603050506020204" pitchFamily="18" charset="0"/>
              </a:rPr>
              <a:t>b) Dùng thước đo rồi so sánh độ dài các đoạn thẳng MO và OK, NO và OL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C7B8AD-756E-3D79-88B1-A3EB8C866981}"/>
              </a:ext>
            </a:extLst>
          </p:cNvPr>
          <p:cNvSpPr txBox="1"/>
          <p:nvPr/>
        </p:nvSpPr>
        <p:spPr>
          <a:xfrm>
            <a:off x="6282768" y="4712774"/>
            <a:ext cx="5635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chemeClr val="tx1"/>
                </a:solidFill>
                <a:latin typeface="UTM Avo" panose="02040603050506020204" pitchFamily="18" charset="0"/>
              </a:rPr>
              <a:t>c) Dùng ê-ke kiểm tra rồi cho biết MK và NL có vuông góc nhau không.</a:t>
            </a:r>
          </a:p>
        </p:txBody>
      </p:sp>
    </p:spTree>
    <p:extLst>
      <p:ext uri="{BB962C8B-B14F-4D97-AF65-F5344CB8AC3E}">
        <p14:creationId xmlns:p14="http://schemas.microsoft.com/office/powerpoint/2010/main" val="342357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 animBg="1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97997F-EAD4-EAE2-392F-11B30F1FB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52AD328-38B3-3085-4347-F12B821B13FD}"/>
              </a:ext>
            </a:extLst>
          </p:cNvPr>
          <p:cNvSpPr/>
          <p:nvPr/>
        </p:nvSpPr>
        <p:spPr>
          <a:xfrm>
            <a:off x="243192" y="1079771"/>
            <a:ext cx="11625471" cy="5457216"/>
          </a:xfrm>
          <a:prstGeom prst="roundRect">
            <a:avLst/>
          </a:prstGeom>
          <a:solidFill>
            <a:schemeClr val="bg1">
              <a:alpha val="61000"/>
            </a:schemeClr>
          </a:soli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64A3EE-AD8A-03BB-1F0E-36DA37ABCA30}"/>
              </a:ext>
            </a:extLst>
          </p:cNvPr>
          <p:cNvGrpSpPr/>
          <p:nvPr/>
        </p:nvGrpSpPr>
        <p:grpSpPr>
          <a:xfrm>
            <a:off x="1278971" y="252919"/>
            <a:ext cx="10831966" cy="2031326"/>
            <a:chOff x="6591676" y="1744845"/>
            <a:chExt cx="5496128" cy="559546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4279A1-67B2-00DB-8DF5-873AE7AE9B44}"/>
                </a:ext>
              </a:extLst>
            </p:cNvPr>
            <p:cNvSpPr txBox="1"/>
            <p:nvPr/>
          </p:nvSpPr>
          <p:spPr>
            <a:xfrm>
              <a:off x="6591676" y="1744848"/>
              <a:ext cx="5496128" cy="5595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600">
                  <a:ln w="228600">
                    <a:solidFill>
                      <a:srgbClr val="00B050"/>
                    </a:solidFill>
                  </a:ln>
                  <a:solidFill>
                    <a:srgbClr val="00B05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Futura Extra" panose="02040603050506020204" pitchFamily="18" charset="0"/>
                </a:rPr>
                <a:t>LUYỆN TẬP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7361B15-A3B6-E8A0-AA0F-79FF7CE6338D}"/>
                </a:ext>
              </a:extLst>
            </p:cNvPr>
            <p:cNvSpPr txBox="1"/>
            <p:nvPr/>
          </p:nvSpPr>
          <p:spPr>
            <a:xfrm>
              <a:off x="6591676" y="1744845"/>
              <a:ext cx="5496128" cy="5595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6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</a:rPr>
                <a:t>LUYỆN TẬP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0A4ED88-7C75-7A5F-0B71-6111215D3DD8}"/>
              </a:ext>
            </a:extLst>
          </p:cNvPr>
          <p:cNvSpPr txBox="1"/>
          <p:nvPr/>
        </p:nvSpPr>
        <p:spPr>
          <a:xfrm>
            <a:off x="6281072" y="2242486"/>
            <a:ext cx="531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chemeClr val="tx1"/>
                </a:solidFill>
                <a:latin typeface="UTM Avo" panose="02040603050506020204" pitchFamily="18" charset="0"/>
              </a:rPr>
              <a:t>a) Nêu số đo độ dài của các cạnh hình thoi MNKL.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3A04A477-E083-BF79-6239-7C09475DD932}"/>
              </a:ext>
            </a:extLst>
          </p:cNvPr>
          <p:cNvSpPr/>
          <p:nvPr/>
        </p:nvSpPr>
        <p:spPr>
          <a:xfrm>
            <a:off x="5128725" y="2202911"/>
            <a:ext cx="1105786" cy="80807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600" b="1">
                <a:latin typeface="UTM Avo" panose="02040603050506020204" pitchFamily="18" charset="0"/>
              </a:rPr>
              <a:t>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934B91-75BB-3208-9060-AD429C6FA6C5}"/>
              </a:ext>
            </a:extLst>
          </p:cNvPr>
          <p:cNvGrpSpPr/>
          <p:nvPr/>
        </p:nvGrpSpPr>
        <p:grpSpPr>
          <a:xfrm>
            <a:off x="734744" y="2233609"/>
            <a:ext cx="5379246" cy="4064215"/>
            <a:chOff x="734744" y="2233609"/>
            <a:chExt cx="5379246" cy="406421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4507631-9EAD-FCCC-2A5F-D2E0605CDE21}"/>
                </a:ext>
              </a:extLst>
            </p:cNvPr>
            <p:cNvGrpSpPr/>
            <p:nvPr/>
          </p:nvGrpSpPr>
          <p:grpSpPr>
            <a:xfrm>
              <a:off x="734744" y="2233609"/>
              <a:ext cx="5379246" cy="4064215"/>
              <a:chOff x="3165587" y="3229959"/>
              <a:chExt cx="2920133" cy="1675950"/>
            </a:xfrm>
          </p:grpSpPr>
          <p:sp>
            <p:nvSpPr>
              <p:cNvPr id="10" name="Text Box 17">
                <a:extLst>
                  <a:ext uri="{FF2B5EF4-FFF2-40B4-BE49-F238E27FC236}">
                    <a16:creationId xmlns:a16="http://schemas.microsoft.com/office/drawing/2014/main" id="{A495AAB8-C702-D635-B184-B992E52BB8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65587" y="3988099"/>
                <a:ext cx="275034" cy="164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0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  <p:sp>
            <p:nvSpPr>
              <p:cNvPr id="11" name="Text Box 18">
                <a:extLst>
                  <a:ext uri="{FF2B5EF4-FFF2-40B4-BE49-F238E27FC236}">
                    <a16:creationId xmlns:a16="http://schemas.microsoft.com/office/drawing/2014/main" id="{49F7698A-D292-D675-E155-A5D9EFF7A1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16550" y="3229959"/>
                <a:ext cx="290513" cy="164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0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N</a:t>
                </a:r>
                <a:endParaRPr lang="en-US" altLang="en-US" sz="2000" b="1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 Box 19">
                <a:extLst>
                  <a:ext uri="{FF2B5EF4-FFF2-40B4-BE49-F238E27FC236}">
                    <a16:creationId xmlns:a16="http://schemas.microsoft.com/office/drawing/2014/main" id="{E098EF8B-C291-577F-97D0-0D6FF62FC3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5207" y="3987975"/>
                <a:ext cx="290513" cy="164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0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K</a:t>
                </a:r>
                <a:endParaRPr lang="en-US" altLang="en-US" sz="2000" b="1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 Box 20">
                <a:extLst>
                  <a:ext uri="{FF2B5EF4-FFF2-40B4-BE49-F238E27FC236}">
                    <a16:creationId xmlns:a16="http://schemas.microsoft.com/office/drawing/2014/main" id="{F343BBEF-5567-F35D-A5CF-37DFD1DF3A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1127" y="4740917"/>
                <a:ext cx="290513" cy="164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0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L</a:t>
                </a:r>
                <a:endParaRPr lang="en-US" altLang="en-US" sz="2000" b="1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4" name="Group 24">
                <a:extLst>
                  <a:ext uri="{FF2B5EF4-FFF2-40B4-BE49-F238E27FC236}">
                    <a16:creationId xmlns:a16="http://schemas.microsoft.com/office/drawing/2014/main" id="{A7E02D50-E0FB-7455-B8F2-EE8EA3BE7A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11141" y="3401616"/>
                <a:ext cx="2383516" cy="1340644"/>
                <a:chOff x="2381" y="2702"/>
                <a:chExt cx="1773" cy="998"/>
              </a:xfrm>
            </p:grpSpPr>
            <p:sp>
              <p:nvSpPr>
                <p:cNvPr id="16" name="AutoShape 21">
                  <a:extLst>
                    <a:ext uri="{FF2B5EF4-FFF2-40B4-BE49-F238E27FC236}">
                      <a16:creationId xmlns:a16="http://schemas.microsoft.com/office/drawing/2014/main" id="{F2BC677E-2D08-9333-5FB9-FD413A3863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81" y="2702"/>
                  <a:ext cx="1766" cy="998"/>
                </a:xfrm>
                <a:prstGeom prst="flowChartDecision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9pPr>
                </a:lstStyle>
                <a:p>
                  <a:pPr eaLnBrk="1" hangingPunct="1"/>
                  <a:endParaRPr lang="en-US" altLang="en-US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Line 22">
                  <a:extLst>
                    <a:ext uri="{FF2B5EF4-FFF2-40B4-BE49-F238E27FC236}">
                      <a16:creationId xmlns:a16="http://schemas.microsoft.com/office/drawing/2014/main" id="{3F650FCA-D90F-6032-DCA4-7A0816ED9C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" y="3200"/>
                  <a:ext cx="1773" cy="1"/>
                </a:xfrm>
                <a:prstGeom prst="line">
                  <a:avLst/>
                </a:prstGeom>
                <a:noFill/>
                <a:ln w="1905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Line 23">
                  <a:extLst>
                    <a:ext uri="{FF2B5EF4-FFF2-40B4-BE49-F238E27FC236}">
                      <a16:creationId xmlns:a16="http://schemas.microsoft.com/office/drawing/2014/main" id="{5D2A363A-8285-97A7-3A92-7BC64335C8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64" y="2702"/>
                  <a:ext cx="0" cy="997"/>
                </a:xfrm>
                <a:prstGeom prst="line">
                  <a:avLst/>
                </a:prstGeom>
                <a:noFill/>
                <a:ln w="1905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5" name="Text Box 25">
                <a:extLst>
                  <a:ext uri="{FF2B5EF4-FFF2-40B4-BE49-F238E27FC236}">
                    <a16:creationId xmlns:a16="http://schemas.microsoft.com/office/drawing/2014/main" id="{E14DDA6B-6730-8992-645D-F1D190650E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6130" y="4071938"/>
                <a:ext cx="342900" cy="164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000" b="1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O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D923953-44AF-8E9F-383E-1CF6F8E052E9}"/>
                </a:ext>
              </a:extLst>
            </p:cNvPr>
            <p:cNvSpPr txBox="1"/>
            <p:nvPr/>
          </p:nvSpPr>
          <p:spPr>
            <a:xfrm rot="19377481">
              <a:off x="1844293" y="3091075"/>
              <a:ext cx="643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tx1"/>
                  </a:solidFill>
                  <a:latin typeface="UTM Avo" panose="02040603050506020204" pitchFamily="18" charset="0"/>
                </a:rPr>
                <a:t>5 cm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616012B-97C8-E95E-BCDB-84208B6AD8FC}"/>
              </a:ext>
            </a:extLst>
          </p:cNvPr>
          <p:cNvSpPr txBox="1"/>
          <p:nvPr/>
        </p:nvSpPr>
        <p:spPr>
          <a:xfrm>
            <a:off x="6293378" y="3290540"/>
            <a:ext cx="5476863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UTM Avo" panose="02040603050506020204" pitchFamily="18" charset="0"/>
              </a:rPr>
              <a:t>MN = NK = KL = LM = 5 cm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4725355-6357-DE38-9608-E82C32A3F6A5}"/>
              </a:ext>
            </a:extLst>
          </p:cNvPr>
          <p:cNvSpPr/>
          <p:nvPr/>
        </p:nvSpPr>
        <p:spPr>
          <a:xfrm rot="19700178">
            <a:off x="1658679" y="3010987"/>
            <a:ext cx="982206" cy="4180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0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8A1E20-13BA-9758-C643-71A36A11F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A2BCC9A-3D89-911F-9942-B59BCD4606FC}"/>
              </a:ext>
            </a:extLst>
          </p:cNvPr>
          <p:cNvSpPr/>
          <p:nvPr/>
        </p:nvSpPr>
        <p:spPr>
          <a:xfrm>
            <a:off x="243192" y="1079771"/>
            <a:ext cx="11625471" cy="5457216"/>
          </a:xfrm>
          <a:prstGeom prst="roundRect">
            <a:avLst/>
          </a:prstGeom>
          <a:solidFill>
            <a:schemeClr val="bg1">
              <a:alpha val="61000"/>
            </a:schemeClr>
          </a:soli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90A71CE-C4E8-8774-5E0B-59E7EE78077F}"/>
              </a:ext>
            </a:extLst>
          </p:cNvPr>
          <p:cNvGrpSpPr/>
          <p:nvPr/>
        </p:nvGrpSpPr>
        <p:grpSpPr>
          <a:xfrm>
            <a:off x="1278971" y="252919"/>
            <a:ext cx="10831966" cy="2031326"/>
            <a:chOff x="6591676" y="1744845"/>
            <a:chExt cx="5496128" cy="559546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094832A-1640-6D71-75E3-625D82E0AF28}"/>
                </a:ext>
              </a:extLst>
            </p:cNvPr>
            <p:cNvSpPr txBox="1"/>
            <p:nvPr/>
          </p:nvSpPr>
          <p:spPr>
            <a:xfrm>
              <a:off x="6591676" y="1744848"/>
              <a:ext cx="5496128" cy="5595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600">
                  <a:ln w="228600">
                    <a:solidFill>
                      <a:srgbClr val="00B050"/>
                    </a:solidFill>
                  </a:ln>
                  <a:solidFill>
                    <a:srgbClr val="00B05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Futura Extra" panose="02040603050506020204" pitchFamily="18" charset="0"/>
                </a:rPr>
                <a:t>LUYỆN TẬP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5B8865B-D51E-CE78-BF5D-0654F30EA433}"/>
                </a:ext>
              </a:extLst>
            </p:cNvPr>
            <p:cNvSpPr txBox="1"/>
            <p:nvPr/>
          </p:nvSpPr>
          <p:spPr>
            <a:xfrm>
              <a:off x="6591676" y="1744845"/>
              <a:ext cx="5496128" cy="5595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6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</a:rPr>
                <a:t>LUYỆN TẬP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7DAEFE0-0DB8-0E9B-5763-7045B26E5503}"/>
              </a:ext>
            </a:extLst>
          </p:cNvPr>
          <p:cNvSpPr txBox="1"/>
          <p:nvPr/>
        </p:nvSpPr>
        <p:spPr>
          <a:xfrm>
            <a:off x="6281072" y="2242486"/>
            <a:ext cx="5312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chemeClr val="tx1"/>
                </a:solidFill>
                <a:latin typeface="UTM Avo" panose="02040603050506020204" pitchFamily="18" charset="0"/>
              </a:rPr>
              <a:t>b) Dùng thước đo rồi so sánh độ dài các đoạn thẳng MO và OK, NO và OL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8A414630-75E8-5B13-6E2D-3181658C560C}"/>
              </a:ext>
            </a:extLst>
          </p:cNvPr>
          <p:cNvSpPr/>
          <p:nvPr/>
        </p:nvSpPr>
        <p:spPr>
          <a:xfrm>
            <a:off x="5128725" y="2202911"/>
            <a:ext cx="1105786" cy="80807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600" b="1">
                <a:latin typeface="UTM Avo" panose="02040603050506020204" pitchFamily="18" charset="0"/>
              </a:rPr>
              <a:t>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5328BE-601D-1B18-BCDE-4530E7DAE962}"/>
              </a:ext>
            </a:extLst>
          </p:cNvPr>
          <p:cNvGrpSpPr/>
          <p:nvPr/>
        </p:nvGrpSpPr>
        <p:grpSpPr>
          <a:xfrm>
            <a:off x="734744" y="2233609"/>
            <a:ext cx="5379246" cy="4064215"/>
            <a:chOff x="734744" y="2233609"/>
            <a:chExt cx="5379246" cy="406421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ECBC9E7-6AE6-F9B4-C7C7-954B277A1C1A}"/>
                </a:ext>
              </a:extLst>
            </p:cNvPr>
            <p:cNvGrpSpPr/>
            <p:nvPr/>
          </p:nvGrpSpPr>
          <p:grpSpPr>
            <a:xfrm>
              <a:off x="734744" y="2233609"/>
              <a:ext cx="5379246" cy="4064215"/>
              <a:chOff x="3165587" y="3229959"/>
              <a:chExt cx="2920133" cy="1675950"/>
            </a:xfrm>
          </p:grpSpPr>
          <p:sp>
            <p:nvSpPr>
              <p:cNvPr id="10" name="Text Box 17">
                <a:extLst>
                  <a:ext uri="{FF2B5EF4-FFF2-40B4-BE49-F238E27FC236}">
                    <a16:creationId xmlns:a16="http://schemas.microsoft.com/office/drawing/2014/main" id="{87DD1A55-2CFB-6567-97AB-B03E39DB1D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65587" y="3988099"/>
                <a:ext cx="275034" cy="164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0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  <p:sp>
            <p:nvSpPr>
              <p:cNvPr id="11" name="Text Box 18">
                <a:extLst>
                  <a:ext uri="{FF2B5EF4-FFF2-40B4-BE49-F238E27FC236}">
                    <a16:creationId xmlns:a16="http://schemas.microsoft.com/office/drawing/2014/main" id="{69CD0C4F-471D-13BD-B7A3-94889F9A8B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16550" y="3229959"/>
                <a:ext cx="290513" cy="164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0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N</a:t>
                </a:r>
                <a:endParaRPr lang="en-US" altLang="en-US" sz="2000" b="1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 Box 19">
                <a:extLst>
                  <a:ext uri="{FF2B5EF4-FFF2-40B4-BE49-F238E27FC236}">
                    <a16:creationId xmlns:a16="http://schemas.microsoft.com/office/drawing/2014/main" id="{456B8D50-6C78-0C87-745A-8FC23CBCD2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5207" y="3987975"/>
                <a:ext cx="290513" cy="164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0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K</a:t>
                </a:r>
                <a:endParaRPr lang="en-US" altLang="en-US" sz="2000" b="1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 Box 20">
                <a:extLst>
                  <a:ext uri="{FF2B5EF4-FFF2-40B4-BE49-F238E27FC236}">
                    <a16:creationId xmlns:a16="http://schemas.microsoft.com/office/drawing/2014/main" id="{B6E38D66-D433-87CF-10F2-C7C907C671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1127" y="4740917"/>
                <a:ext cx="290513" cy="164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0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L</a:t>
                </a:r>
                <a:endParaRPr lang="en-US" altLang="en-US" sz="2000" b="1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4" name="Group 24">
                <a:extLst>
                  <a:ext uri="{FF2B5EF4-FFF2-40B4-BE49-F238E27FC236}">
                    <a16:creationId xmlns:a16="http://schemas.microsoft.com/office/drawing/2014/main" id="{D45E5CC2-662B-D841-6769-A01246EBA9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11141" y="3401616"/>
                <a:ext cx="2383516" cy="1340644"/>
                <a:chOff x="2381" y="2702"/>
                <a:chExt cx="1773" cy="998"/>
              </a:xfrm>
            </p:grpSpPr>
            <p:sp>
              <p:nvSpPr>
                <p:cNvPr id="16" name="AutoShape 21">
                  <a:extLst>
                    <a:ext uri="{FF2B5EF4-FFF2-40B4-BE49-F238E27FC236}">
                      <a16:creationId xmlns:a16="http://schemas.microsoft.com/office/drawing/2014/main" id="{1C3B495C-DC28-8363-1B30-6A1014E485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81" y="2702"/>
                  <a:ext cx="1766" cy="998"/>
                </a:xfrm>
                <a:prstGeom prst="flowChartDecision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9pPr>
                </a:lstStyle>
                <a:p>
                  <a:pPr eaLnBrk="1" hangingPunct="1"/>
                  <a:endParaRPr lang="en-US" altLang="en-US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Line 22">
                  <a:extLst>
                    <a:ext uri="{FF2B5EF4-FFF2-40B4-BE49-F238E27FC236}">
                      <a16:creationId xmlns:a16="http://schemas.microsoft.com/office/drawing/2014/main" id="{D48B1AF2-B8D6-9DEC-1C0B-71EB66973F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" y="3200"/>
                  <a:ext cx="1773" cy="1"/>
                </a:xfrm>
                <a:prstGeom prst="line">
                  <a:avLst/>
                </a:prstGeom>
                <a:noFill/>
                <a:ln w="1905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Line 23">
                  <a:extLst>
                    <a:ext uri="{FF2B5EF4-FFF2-40B4-BE49-F238E27FC236}">
                      <a16:creationId xmlns:a16="http://schemas.microsoft.com/office/drawing/2014/main" id="{1247D01F-3475-DC6D-D4A8-89FDD23E03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64" y="2702"/>
                  <a:ext cx="0" cy="997"/>
                </a:xfrm>
                <a:prstGeom prst="line">
                  <a:avLst/>
                </a:prstGeom>
                <a:noFill/>
                <a:ln w="1905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5" name="Text Box 25">
                <a:extLst>
                  <a:ext uri="{FF2B5EF4-FFF2-40B4-BE49-F238E27FC236}">
                    <a16:creationId xmlns:a16="http://schemas.microsoft.com/office/drawing/2014/main" id="{044CEA4B-CCE4-96CD-9498-53412387CF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6130" y="4071938"/>
                <a:ext cx="342900" cy="164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000" b="1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O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450872D-B4D2-03DD-2FB1-140B8BC43255}"/>
                </a:ext>
              </a:extLst>
            </p:cNvPr>
            <p:cNvSpPr txBox="1"/>
            <p:nvPr/>
          </p:nvSpPr>
          <p:spPr>
            <a:xfrm rot="19377481">
              <a:off x="1844293" y="3091075"/>
              <a:ext cx="643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tx1"/>
                  </a:solidFill>
                  <a:latin typeface="UTM Avo" panose="02040603050506020204" pitchFamily="18" charset="0"/>
                </a:rPr>
                <a:t>5 cm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D31347D-329C-B68E-5FB9-8C0FFB3FB313}"/>
              </a:ext>
            </a:extLst>
          </p:cNvPr>
          <p:cNvSpPr txBox="1"/>
          <p:nvPr/>
        </p:nvSpPr>
        <p:spPr>
          <a:xfrm>
            <a:off x="7208988" y="3931112"/>
            <a:ext cx="356467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</a:rPr>
              <a:t>MO = OK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A8A935-C074-D007-39A5-5C12B4415103}"/>
              </a:ext>
            </a:extLst>
          </p:cNvPr>
          <p:cNvSpPr txBox="1"/>
          <p:nvPr/>
        </p:nvSpPr>
        <p:spPr>
          <a:xfrm>
            <a:off x="7208988" y="4555864"/>
            <a:ext cx="356467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UTM Avo" panose="02040603050506020204" pitchFamily="18" charset="0"/>
              </a:rPr>
              <a:t>NO = OL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F65683E-500E-5A36-B72E-FF658BA5D9DD}"/>
              </a:ext>
            </a:extLst>
          </p:cNvPr>
          <p:cNvCxnSpPr>
            <a:stCxn id="17" idx="0"/>
          </p:cNvCxnSpPr>
          <p:nvPr/>
        </p:nvCxnSpPr>
        <p:spPr>
          <a:xfrm>
            <a:off x="1187085" y="4272169"/>
            <a:ext cx="2186698" cy="32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6FD01F4-6D9B-8716-09F6-5A29C09E47D0}"/>
              </a:ext>
            </a:extLst>
          </p:cNvPr>
          <p:cNvCxnSpPr/>
          <p:nvPr/>
        </p:nvCxnSpPr>
        <p:spPr>
          <a:xfrm>
            <a:off x="3370981" y="4277699"/>
            <a:ext cx="2186698" cy="32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B37D6FC-193B-B79B-7466-7E739C348C11}"/>
              </a:ext>
            </a:extLst>
          </p:cNvPr>
          <p:cNvCxnSpPr>
            <a:cxnSpLocks/>
            <a:stCxn id="18" idx="0"/>
          </p:cNvCxnSpPr>
          <p:nvPr/>
        </p:nvCxnSpPr>
        <p:spPr>
          <a:xfrm>
            <a:off x="3373783" y="2649881"/>
            <a:ext cx="8667" cy="162115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E855C53-8A73-21B1-081F-5E3A93954E57}"/>
              </a:ext>
            </a:extLst>
          </p:cNvPr>
          <p:cNvCxnSpPr>
            <a:cxnSpLocks/>
            <a:endCxn id="16" idx="2"/>
          </p:cNvCxnSpPr>
          <p:nvPr/>
        </p:nvCxnSpPr>
        <p:spPr>
          <a:xfrm flipH="1">
            <a:off x="3373783" y="4277699"/>
            <a:ext cx="8667" cy="16232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65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F2FA6F-BB79-B439-E0F4-E749F00B1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6622BD6-E2F3-1D12-ACAB-6CDD38124EA9}"/>
              </a:ext>
            </a:extLst>
          </p:cNvPr>
          <p:cNvSpPr/>
          <p:nvPr/>
        </p:nvSpPr>
        <p:spPr>
          <a:xfrm>
            <a:off x="243192" y="1079771"/>
            <a:ext cx="11625471" cy="5457216"/>
          </a:xfrm>
          <a:prstGeom prst="roundRect">
            <a:avLst/>
          </a:prstGeom>
          <a:solidFill>
            <a:schemeClr val="bg1">
              <a:alpha val="61000"/>
            </a:schemeClr>
          </a:soli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C5CDB95-06A2-DAC1-0812-1BC38440E048}"/>
              </a:ext>
            </a:extLst>
          </p:cNvPr>
          <p:cNvGrpSpPr/>
          <p:nvPr/>
        </p:nvGrpSpPr>
        <p:grpSpPr>
          <a:xfrm>
            <a:off x="1278971" y="252919"/>
            <a:ext cx="10831966" cy="2031326"/>
            <a:chOff x="6591676" y="1744845"/>
            <a:chExt cx="5496128" cy="559546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CDD9EC1-EAC8-2EB2-529A-D518E4E52658}"/>
                </a:ext>
              </a:extLst>
            </p:cNvPr>
            <p:cNvSpPr txBox="1"/>
            <p:nvPr/>
          </p:nvSpPr>
          <p:spPr>
            <a:xfrm>
              <a:off x="6591676" y="1744848"/>
              <a:ext cx="5496128" cy="5595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600">
                  <a:ln w="228600">
                    <a:solidFill>
                      <a:srgbClr val="00B050"/>
                    </a:solidFill>
                  </a:ln>
                  <a:solidFill>
                    <a:srgbClr val="00B05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Futura Extra" panose="02040603050506020204" pitchFamily="18" charset="0"/>
                </a:rPr>
                <a:t>LUYỆN TẬP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B08D7EC-8626-C276-2236-28C8FCAD8E3A}"/>
                </a:ext>
              </a:extLst>
            </p:cNvPr>
            <p:cNvSpPr txBox="1"/>
            <p:nvPr/>
          </p:nvSpPr>
          <p:spPr>
            <a:xfrm>
              <a:off x="6591676" y="1744845"/>
              <a:ext cx="5496128" cy="5595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6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</a:rPr>
                <a:t>LUYỆN TẬP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E0162D1-422A-1FFF-6FC0-9F97816F5E62}"/>
              </a:ext>
            </a:extLst>
          </p:cNvPr>
          <p:cNvSpPr txBox="1"/>
          <p:nvPr/>
        </p:nvSpPr>
        <p:spPr>
          <a:xfrm>
            <a:off x="6281072" y="2242486"/>
            <a:ext cx="5312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chemeClr val="tx1"/>
                </a:solidFill>
                <a:latin typeface="UTM Avo" panose="02040603050506020204" pitchFamily="18" charset="0"/>
              </a:rPr>
              <a:t>c) Dùng ê-ke kiểm tra rồi cho biết MK và NL có vuông góc nhau không.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BAD2F6E6-9A6E-47A0-0C3D-0C6B780722AC}"/>
              </a:ext>
            </a:extLst>
          </p:cNvPr>
          <p:cNvSpPr/>
          <p:nvPr/>
        </p:nvSpPr>
        <p:spPr>
          <a:xfrm>
            <a:off x="5128725" y="2202911"/>
            <a:ext cx="1105786" cy="80807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600" b="1">
                <a:latin typeface="UTM Avo" panose="02040603050506020204" pitchFamily="18" charset="0"/>
              </a:rPr>
              <a:t>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67F93B-FE44-418F-4A47-80BD0B34CC32}"/>
              </a:ext>
            </a:extLst>
          </p:cNvPr>
          <p:cNvGrpSpPr/>
          <p:nvPr/>
        </p:nvGrpSpPr>
        <p:grpSpPr>
          <a:xfrm>
            <a:off x="734744" y="2233609"/>
            <a:ext cx="5379246" cy="4064215"/>
            <a:chOff x="734744" y="2233609"/>
            <a:chExt cx="5379246" cy="406421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4A2046A-B639-6AA7-B555-40DF866C086B}"/>
                </a:ext>
              </a:extLst>
            </p:cNvPr>
            <p:cNvGrpSpPr/>
            <p:nvPr/>
          </p:nvGrpSpPr>
          <p:grpSpPr>
            <a:xfrm>
              <a:off x="734744" y="2233609"/>
              <a:ext cx="5379246" cy="4064215"/>
              <a:chOff x="3165587" y="3229959"/>
              <a:chExt cx="2920133" cy="1675950"/>
            </a:xfrm>
          </p:grpSpPr>
          <p:sp>
            <p:nvSpPr>
              <p:cNvPr id="10" name="Text Box 17">
                <a:extLst>
                  <a:ext uri="{FF2B5EF4-FFF2-40B4-BE49-F238E27FC236}">
                    <a16:creationId xmlns:a16="http://schemas.microsoft.com/office/drawing/2014/main" id="{CF6570DB-AD7C-2303-B3E1-4AE1986029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65587" y="3988099"/>
                <a:ext cx="275034" cy="164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0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  <p:sp>
            <p:nvSpPr>
              <p:cNvPr id="11" name="Text Box 18">
                <a:extLst>
                  <a:ext uri="{FF2B5EF4-FFF2-40B4-BE49-F238E27FC236}">
                    <a16:creationId xmlns:a16="http://schemas.microsoft.com/office/drawing/2014/main" id="{E034C9C1-836E-C51F-611A-28DBEA4609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16550" y="3229959"/>
                <a:ext cx="290513" cy="164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0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N</a:t>
                </a:r>
                <a:endParaRPr lang="en-US" altLang="en-US" sz="2000" b="1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 Box 19">
                <a:extLst>
                  <a:ext uri="{FF2B5EF4-FFF2-40B4-BE49-F238E27FC236}">
                    <a16:creationId xmlns:a16="http://schemas.microsoft.com/office/drawing/2014/main" id="{7A0C9C15-0272-46B2-DA41-CA711CE735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5207" y="3987975"/>
                <a:ext cx="290513" cy="164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0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K</a:t>
                </a:r>
                <a:endParaRPr lang="en-US" altLang="en-US" sz="2000" b="1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 Box 20">
                <a:extLst>
                  <a:ext uri="{FF2B5EF4-FFF2-40B4-BE49-F238E27FC236}">
                    <a16:creationId xmlns:a16="http://schemas.microsoft.com/office/drawing/2014/main" id="{5E439BBD-E14C-F302-72E8-F6C0E7345B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1127" y="4740917"/>
                <a:ext cx="290513" cy="164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0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L</a:t>
                </a:r>
                <a:endParaRPr lang="en-US" altLang="en-US" sz="2000" b="1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4" name="Group 24">
                <a:extLst>
                  <a:ext uri="{FF2B5EF4-FFF2-40B4-BE49-F238E27FC236}">
                    <a16:creationId xmlns:a16="http://schemas.microsoft.com/office/drawing/2014/main" id="{261D97F7-862C-BB87-1DDE-8D2905A4CE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11141" y="3401616"/>
                <a:ext cx="2383516" cy="1340644"/>
                <a:chOff x="2381" y="2702"/>
                <a:chExt cx="1773" cy="998"/>
              </a:xfrm>
            </p:grpSpPr>
            <p:sp>
              <p:nvSpPr>
                <p:cNvPr id="16" name="AutoShape 21">
                  <a:extLst>
                    <a:ext uri="{FF2B5EF4-FFF2-40B4-BE49-F238E27FC236}">
                      <a16:creationId xmlns:a16="http://schemas.microsoft.com/office/drawing/2014/main" id="{6DDAA78C-617F-7E24-BE75-910C9F5E13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81" y="2702"/>
                  <a:ext cx="1766" cy="998"/>
                </a:xfrm>
                <a:prstGeom prst="flowChartDecision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ea typeface="Gulim" panose="020B0502040204020203" pitchFamily="34" charset="-127"/>
                    </a:defRPr>
                  </a:lvl9pPr>
                </a:lstStyle>
                <a:p>
                  <a:pPr eaLnBrk="1" hangingPunct="1"/>
                  <a:endParaRPr lang="en-US" altLang="en-US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Line 22">
                  <a:extLst>
                    <a:ext uri="{FF2B5EF4-FFF2-40B4-BE49-F238E27FC236}">
                      <a16:creationId xmlns:a16="http://schemas.microsoft.com/office/drawing/2014/main" id="{0140BA1B-2A69-73CE-670F-EFC1CB9232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" y="3200"/>
                  <a:ext cx="1773" cy="1"/>
                </a:xfrm>
                <a:prstGeom prst="line">
                  <a:avLst/>
                </a:prstGeom>
                <a:noFill/>
                <a:ln w="1905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Line 23">
                  <a:extLst>
                    <a:ext uri="{FF2B5EF4-FFF2-40B4-BE49-F238E27FC236}">
                      <a16:creationId xmlns:a16="http://schemas.microsoft.com/office/drawing/2014/main" id="{547C5548-858F-143F-9488-EDE4ED1047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64" y="2702"/>
                  <a:ext cx="0" cy="997"/>
                </a:xfrm>
                <a:prstGeom prst="line">
                  <a:avLst/>
                </a:prstGeom>
                <a:noFill/>
                <a:ln w="1905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5" name="Text Box 25">
                <a:extLst>
                  <a:ext uri="{FF2B5EF4-FFF2-40B4-BE49-F238E27FC236}">
                    <a16:creationId xmlns:a16="http://schemas.microsoft.com/office/drawing/2014/main" id="{06E9E021-C074-F9D2-34C3-420CB9A585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6130" y="4071938"/>
                <a:ext cx="342900" cy="164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000" b="1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O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68C09EF-412F-350A-4214-E87C58731E78}"/>
                </a:ext>
              </a:extLst>
            </p:cNvPr>
            <p:cNvSpPr txBox="1"/>
            <p:nvPr/>
          </p:nvSpPr>
          <p:spPr>
            <a:xfrm rot="19377481">
              <a:off x="1844293" y="3091075"/>
              <a:ext cx="643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tx1"/>
                  </a:solidFill>
                  <a:latin typeface="UTM Avo" panose="02040603050506020204" pitchFamily="18" charset="0"/>
                </a:rPr>
                <a:t>5 cm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C97076E-48BB-4808-10B5-22F6E979EB56}"/>
              </a:ext>
            </a:extLst>
          </p:cNvPr>
          <p:cNvSpPr txBox="1"/>
          <p:nvPr/>
        </p:nvSpPr>
        <p:spPr>
          <a:xfrm>
            <a:off x="6293378" y="3659814"/>
            <a:ext cx="5476863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</a:rPr>
              <a:t>MK và NL vuông góc với nhau.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584D94B-C6FA-E5E7-0953-1636161E16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4" t="61279"/>
          <a:stretch/>
        </p:blipFill>
        <p:spPr>
          <a:xfrm rot="16200000">
            <a:off x="3121893" y="3092997"/>
            <a:ext cx="1447718" cy="99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7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3191" y="1079771"/>
            <a:ext cx="11625471" cy="5457216"/>
          </a:xfrm>
          <a:prstGeom prst="roundRect">
            <a:avLst/>
          </a:prstGeom>
          <a:solidFill>
            <a:schemeClr val="bg1">
              <a:alpha val="61000"/>
            </a:schemeClr>
          </a:soli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278971" y="252920"/>
            <a:ext cx="10831966" cy="2031325"/>
            <a:chOff x="6591676" y="1744848"/>
            <a:chExt cx="5496128" cy="5595459"/>
          </a:xfrm>
        </p:grpSpPr>
        <p:sp>
          <p:nvSpPr>
            <p:cNvPr id="4" name="TextBox 3"/>
            <p:cNvSpPr txBox="1"/>
            <p:nvPr/>
          </p:nvSpPr>
          <p:spPr>
            <a:xfrm>
              <a:off x="6591676" y="1744848"/>
              <a:ext cx="5496128" cy="5595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600">
                  <a:ln w="228600">
                    <a:solidFill>
                      <a:srgbClr val="FF6699"/>
                    </a:solidFill>
                  </a:ln>
                  <a:solidFill>
                    <a:srgbClr val="FF6699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Futura Extra" panose="02040603050506020204" pitchFamily="18" charset="0"/>
                </a:rPr>
                <a:t>VẬN DỤNG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591676" y="1744848"/>
              <a:ext cx="5496128" cy="5595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60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</a:rPr>
                <a:t>VẬN DỤNG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2584" y="2484515"/>
            <a:ext cx="77791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tx1"/>
                </a:solidFill>
                <a:latin typeface="UTM Avo" panose="02040603050506020204" pitchFamily="18" charset="0"/>
              </a:rPr>
              <a:t>Dùng các </a:t>
            </a:r>
            <a:r>
              <a:rPr lang="en-US" sz="5400" b="1">
                <a:solidFill>
                  <a:schemeClr val="tx1"/>
                </a:solidFill>
                <a:latin typeface="UTM Avo" panose="02040603050506020204" pitchFamily="18" charset="0"/>
              </a:rPr>
              <a:t>que tính dài bằng nhau </a:t>
            </a:r>
            <a:r>
              <a:rPr lang="en-US" sz="5400">
                <a:solidFill>
                  <a:schemeClr val="tx1"/>
                </a:solidFill>
                <a:latin typeface="UTM Avo" panose="02040603050506020204" pitchFamily="18" charset="0"/>
              </a:rPr>
              <a:t>để xếp thành hình thoi.</a:t>
            </a:r>
          </a:p>
        </p:txBody>
      </p:sp>
      <p:pic>
        <p:nvPicPr>
          <p:cNvPr id="1026" name="Picture 2" descr="Que tính Phi Mã lớn. Văn Phòng Phẩm - Nhà Sách Trung Nguyên">
            <a:extLst>
              <a:ext uri="{FF2B5EF4-FFF2-40B4-BE49-F238E27FC236}">
                <a16:creationId xmlns:a16="http://schemas.microsoft.com/office/drawing/2014/main" id="{B174F0B1-8BC0-C21D-3FD1-2DECB2210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2841">
            <a:off x="5734948" y="3999400"/>
            <a:ext cx="3556099" cy="355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F9DE57-128E-2E27-F80E-C11199473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778" y="2284245"/>
            <a:ext cx="3785014" cy="408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DED2EC-4F5E-23D5-31EF-A6DB25778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B5C8925-31F7-5E74-8B93-F0F73BC23A9C}"/>
              </a:ext>
            </a:extLst>
          </p:cNvPr>
          <p:cNvSpPr/>
          <p:nvPr/>
        </p:nvSpPr>
        <p:spPr>
          <a:xfrm>
            <a:off x="243191" y="94414"/>
            <a:ext cx="11625471" cy="6442573"/>
          </a:xfrm>
          <a:prstGeom prst="roundRect">
            <a:avLst/>
          </a:prstGeom>
          <a:solidFill>
            <a:schemeClr val="bg1">
              <a:alpha val="61000"/>
            </a:schemeClr>
          </a:soli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03B290-922A-D1AD-7B89-361B0626943C}"/>
              </a:ext>
            </a:extLst>
          </p:cNvPr>
          <p:cNvSpPr txBox="1"/>
          <p:nvPr/>
        </p:nvSpPr>
        <p:spPr>
          <a:xfrm>
            <a:off x="609027" y="151798"/>
            <a:ext cx="108937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tx1"/>
                </a:solidFill>
                <a:latin typeface="UTM Avo" panose="02040603050506020204" pitchFamily="18" charset="0"/>
              </a:rPr>
              <a:t>Dùng các </a:t>
            </a:r>
            <a:r>
              <a:rPr lang="en-US" sz="5400" b="1">
                <a:solidFill>
                  <a:schemeClr val="tx1"/>
                </a:solidFill>
                <a:latin typeface="UTM Avo" panose="02040603050506020204" pitchFamily="18" charset="0"/>
              </a:rPr>
              <a:t>que tính dài bằng nhau </a:t>
            </a:r>
            <a:r>
              <a:rPr lang="en-US" sz="5400">
                <a:solidFill>
                  <a:schemeClr val="tx1"/>
                </a:solidFill>
                <a:latin typeface="UTM Avo" panose="02040603050506020204" pitchFamily="18" charset="0"/>
              </a:rPr>
              <a:t>để xếp thành hình thoi.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5A47EC2-A1DB-BAC1-FCF2-747512AA03FB}"/>
              </a:ext>
            </a:extLst>
          </p:cNvPr>
          <p:cNvSpPr/>
          <p:nvPr/>
        </p:nvSpPr>
        <p:spPr>
          <a:xfrm rot="19544631">
            <a:off x="2252168" y="3730879"/>
            <a:ext cx="914400" cy="1108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866FE89-D2B3-5FD9-4C5F-2D78D268FA63}"/>
              </a:ext>
            </a:extLst>
          </p:cNvPr>
          <p:cNvSpPr/>
          <p:nvPr/>
        </p:nvSpPr>
        <p:spPr>
          <a:xfrm rot="19544631">
            <a:off x="3021766" y="4399652"/>
            <a:ext cx="914400" cy="1108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2ADA568-3973-A5AF-22EA-CA38266253A3}"/>
              </a:ext>
            </a:extLst>
          </p:cNvPr>
          <p:cNvSpPr/>
          <p:nvPr/>
        </p:nvSpPr>
        <p:spPr>
          <a:xfrm rot="2348195">
            <a:off x="3020551" y="3767422"/>
            <a:ext cx="914400" cy="1108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E6EE89E-83D9-631E-FC39-8EE8E17554B4}"/>
              </a:ext>
            </a:extLst>
          </p:cNvPr>
          <p:cNvSpPr/>
          <p:nvPr/>
        </p:nvSpPr>
        <p:spPr>
          <a:xfrm rot="2348195">
            <a:off x="2242475" y="4362141"/>
            <a:ext cx="914400" cy="1108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4E86F4D-48C5-6AD2-1708-2D24231E476F}"/>
              </a:ext>
            </a:extLst>
          </p:cNvPr>
          <p:cNvSpPr/>
          <p:nvPr/>
        </p:nvSpPr>
        <p:spPr>
          <a:xfrm rot="19544631">
            <a:off x="4370522" y="3821790"/>
            <a:ext cx="914400" cy="1108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58494FA-406F-F773-E174-06F135F006A0}"/>
              </a:ext>
            </a:extLst>
          </p:cNvPr>
          <p:cNvSpPr/>
          <p:nvPr/>
        </p:nvSpPr>
        <p:spPr>
          <a:xfrm rot="19544631">
            <a:off x="6677897" y="4532268"/>
            <a:ext cx="914400" cy="1108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B2735BB-B9F2-E6C7-D55F-335291481EFC}"/>
              </a:ext>
            </a:extLst>
          </p:cNvPr>
          <p:cNvSpPr/>
          <p:nvPr/>
        </p:nvSpPr>
        <p:spPr>
          <a:xfrm rot="2343276">
            <a:off x="6004727" y="3330508"/>
            <a:ext cx="914400" cy="1108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96FD06A-F234-9A06-DA67-8C87DC4CBAFE}"/>
              </a:ext>
            </a:extLst>
          </p:cNvPr>
          <p:cNvSpPr/>
          <p:nvPr/>
        </p:nvSpPr>
        <p:spPr>
          <a:xfrm rot="2183662">
            <a:off x="4306194" y="4450194"/>
            <a:ext cx="914400" cy="1108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9ACDA3A-8341-6C65-9B08-0DB7B3FCEE1F}"/>
              </a:ext>
            </a:extLst>
          </p:cNvPr>
          <p:cNvSpPr/>
          <p:nvPr/>
        </p:nvSpPr>
        <p:spPr>
          <a:xfrm rot="19544631">
            <a:off x="5224474" y="3268031"/>
            <a:ext cx="914400" cy="1108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1B772F4-6B28-710F-E1A1-F6FACD91E516}"/>
              </a:ext>
            </a:extLst>
          </p:cNvPr>
          <p:cNvSpPr/>
          <p:nvPr/>
        </p:nvSpPr>
        <p:spPr>
          <a:xfrm rot="2396492">
            <a:off x="6749789" y="3919226"/>
            <a:ext cx="914400" cy="1108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D2A27E5-C55C-4A5B-9D91-953AFA395C1B}"/>
              </a:ext>
            </a:extLst>
          </p:cNvPr>
          <p:cNvSpPr/>
          <p:nvPr/>
        </p:nvSpPr>
        <p:spPr>
          <a:xfrm rot="19544631">
            <a:off x="5901109" y="5050887"/>
            <a:ext cx="914400" cy="1108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F55FEF2-3207-81BC-5F96-074F88C00E29}"/>
              </a:ext>
            </a:extLst>
          </p:cNvPr>
          <p:cNvSpPr/>
          <p:nvPr/>
        </p:nvSpPr>
        <p:spPr>
          <a:xfrm rot="2008973">
            <a:off x="5080123" y="4992151"/>
            <a:ext cx="914400" cy="1108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F843739F-26A0-63D0-EB78-2A6D86563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783" y="2242506"/>
            <a:ext cx="3785014" cy="408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6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5"/>
          <a:stretch/>
        </p:blipFill>
        <p:spPr>
          <a:xfrm>
            <a:off x="-503328" y="-116810"/>
            <a:ext cx="7918261" cy="697480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616100" y="775191"/>
            <a:ext cx="5496128" cy="5421942"/>
            <a:chOff x="6544823" y="1458548"/>
            <a:chExt cx="5496128" cy="5421942"/>
          </a:xfrm>
        </p:grpSpPr>
        <p:sp>
          <p:nvSpPr>
            <p:cNvPr id="10" name="TextBox 9"/>
            <p:cNvSpPr txBox="1"/>
            <p:nvPr/>
          </p:nvSpPr>
          <p:spPr>
            <a:xfrm>
              <a:off x="6544823" y="1479011"/>
              <a:ext cx="5496128" cy="5401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>
                  <a:ln w="228600">
                    <a:solidFill>
                      <a:srgbClr val="EE4C1A"/>
                    </a:solidFill>
                  </a:ln>
                  <a:solidFill>
                    <a:srgbClr val="EE4C1A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Loko" panose="02040603050506020204" pitchFamily="18" charset="0"/>
                </a:rPr>
                <a:t>CHÀO TẠM BIỆT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544823" y="1458548"/>
              <a:ext cx="5496128" cy="5401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>
                  <a:solidFill>
                    <a:srgbClr val="FFCC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Loko" panose="02040603050506020204" pitchFamily="18" charset="0"/>
                </a:rPr>
                <a:t>CHÀO TẠM BIỆT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340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1372" y="1303506"/>
            <a:ext cx="11910926" cy="2062264"/>
          </a:xfrm>
          <a:prstGeom prst="roundRect">
            <a:avLst/>
          </a:prstGeom>
          <a:solidFill>
            <a:schemeClr val="bg1">
              <a:alpha val="61000"/>
            </a:schemeClr>
          </a:soli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49018" y="449426"/>
            <a:ext cx="9163455" cy="1708160"/>
            <a:chOff x="6523967" y="1479011"/>
            <a:chExt cx="5516984" cy="4705273"/>
          </a:xfrm>
        </p:grpSpPr>
        <p:sp>
          <p:nvSpPr>
            <p:cNvPr id="5" name="TextBox 4"/>
            <p:cNvSpPr txBox="1"/>
            <p:nvPr/>
          </p:nvSpPr>
          <p:spPr>
            <a:xfrm>
              <a:off x="6544823" y="1479011"/>
              <a:ext cx="5496128" cy="4705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0">
                  <a:ln w="228600">
                    <a:solidFill>
                      <a:srgbClr val="7030A0"/>
                    </a:solidFill>
                  </a:ln>
                  <a:solidFill>
                    <a:srgbClr val="7030A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Loko" panose="02040603050506020204" pitchFamily="18" charset="0"/>
                </a:rPr>
                <a:t>KHỞI ĐỘNG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523967" y="1479011"/>
              <a:ext cx="5496128" cy="4705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0">
                  <a:solidFill>
                    <a:srgbClr val="FF66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Loko" panose="02040603050506020204" pitchFamily="18" charset="0"/>
                </a:rPr>
                <a:t>KHỞI ĐỘNG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35608" y="2157586"/>
            <a:ext cx="11461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UTM Avo" panose="02040603050506020204" pitchFamily="18" charset="0"/>
              </a:rPr>
              <a:t>Các món đồ ấy có hình dạng gì?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724" y="3547307"/>
            <a:ext cx="4483296" cy="31843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4" t="16822" r="14045" b="12447"/>
          <a:stretch/>
        </p:blipFill>
        <p:spPr>
          <a:xfrm>
            <a:off x="8499193" y="3547307"/>
            <a:ext cx="3397734" cy="31843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8" y="3547308"/>
            <a:ext cx="3403244" cy="318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731594" y="331131"/>
            <a:ext cx="5122586" cy="857855"/>
            <a:chOff x="5554716" y="1219844"/>
            <a:chExt cx="5475890" cy="967234"/>
          </a:xfrm>
        </p:grpSpPr>
        <p:sp>
          <p:nvSpPr>
            <p:cNvPr id="6" name="Rounded Rectangle 5"/>
            <p:cNvSpPr/>
            <p:nvPr/>
          </p:nvSpPr>
          <p:spPr>
            <a:xfrm>
              <a:off x="6285185" y="1364029"/>
              <a:ext cx="4014952" cy="678869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54716" y="1370746"/>
              <a:ext cx="5475890" cy="659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SVN-Square" panose="02040603050506020204" pitchFamily="18" charset="0"/>
                </a:rPr>
                <a:t>Toán 4 – bài 55 </a:t>
              </a:r>
              <a:endParaRPr lang="en-US" sz="3200" b="1" dirty="0">
                <a:solidFill>
                  <a:schemeClr val="bg1"/>
                </a:solidFill>
                <a:latin typeface="SVN-Square" panose="02040603050506020204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149202" y="1219844"/>
              <a:ext cx="4272928" cy="967234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5"/>
          <a:stretch/>
        </p:blipFill>
        <p:spPr>
          <a:xfrm>
            <a:off x="-503328" y="-116810"/>
            <a:ext cx="7918261" cy="697480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535587" y="1605206"/>
            <a:ext cx="5498820" cy="4356949"/>
            <a:chOff x="6542131" y="1461712"/>
            <a:chExt cx="5498820" cy="4356949"/>
          </a:xfrm>
        </p:grpSpPr>
        <p:sp>
          <p:nvSpPr>
            <p:cNvPr id="10" name="TextBox 9"/>
            <p:cNvSpPr txBox="1"/>
            <p:nvPr/>
          </p:nvSpPr>
          <p:spPr>
            <a:xfrm>
              <a:off x="6544823" y="1479011"/>
              <a:ext cx="5496128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>
                  <a:ln w="228600">
                    <a:solidFill>
                      <a:srgbClr val="EE4C1A"/>
                    </a:solidFill>
                  </a:ln>
                  <a:solidFill>
                    <a:srgbClr val="EE4C1A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Loko" panose="02040603050506020204" pitchFamily="18" charset="0"/>
                </a:rPr>
                <a:t>HÌNH THOI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542131" y="1461712"/>
              <a:ext cx="5496128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>
                  <a:solidFill>
                    <a:srgbClr val="FFCC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Loko" panose="02040603050506020204" pitchFamily="18" charset="0"/>
                </a:rPr>
                <a:t>HÌNH THOI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707273" y="5524265"/>
            <a:ext cx="1678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quare" panose="02040603050506020204" pitchFamily="18" charset="0"/>
              </a:rPr>
              <a:t>TIẾT 1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Squar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58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50196" y="1303505"/>
            <a:ext cx="11517549" cy="5233481"/>
          </a:xfrm>
          <a:prstGeom prst="roundRect">
            <a:avLst/>
          </a:prstGeom>
          <a:solidFill>
            <a:schemeClr val="bg1">
              <a:alpha val="61000"/>
            </a:schemeClr>
          </a:soli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10119" y="394053"/>
            <a:ext cx="9128814" cy="1708161"/>
            <a:chOff x="6544823" y="1479008"/>
            <a:chExt cx="5496128" cy="4705276"/>
          </a:xfrm>
        </p:grpSpPr>
        <p:sp>
          <p:nvSpPr>
            <p:cNvPr id="6" name="TextBox 5"/>
            <p:cNvSpPr txBox="1"/>
            <p:nvPr/>
          </p:nvSpPr>
          <p:spPr>
            <a:xfrm>
              <a:off x="6544823" y="1479011"/>
              <a:ext cx="5496128" cy="4705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0">
                  <a:ln w="228600">
                    <a:solidFill>
                      <a:srgbClr val="0070C0"/>
                    </a:solidFill>
                  </a:ln>
                  <a:solidFill>
                    <a:srgbClr val="0070C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Loko" panose="02040603050506020204" pitchFamily="18" charset="0"/>
                </a:rPr>
                <a:t>KHÁM PHÁ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544823" y="1479008"/>
              <a:ext cx="5496128" cy="4705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Loko" panose="02040603050506020204" pitchFamily="18" charset="0"/>
                </a:rPr>
                <a:t>KHÁM PHÁ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306964" y="5865900"/>
            <a:ext cx="473737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UTM Avo" panose="02040603050506020204" pitchFamily="18" charset="0"/>
              </a:rPr>
              <a:t>Hình thoi ABCD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10119" y="1755023"/>
            <a:ext cx="5994885" cy="4311110"/>
            <a:chOff x="979805" y="1955694"/>
            <a:chExt cx="5994885" cy="4311110"/>
          </a:xfrm>
        </p:grpSpPr>
        <p:grpSp>
          <p:nvGrpSpPr>
            <p:cNvPr id="22" name="Group 21"/>
            <p:cNvGrpSpPr/>
            <p:nvPr/>
          </p:nvGrpSpPr>
          <p:grpSpPr>
            <a:xfrm>
              <a:off x="1337553" y="2239592"/>
              <a:ext cx="5321030" cy="3730957"/>
              <a:chOff x="1361872" y="2054766"/>
              <a:chExt cx="5321030" cy="3730957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26" t="6286" r="3892" b="7575"/>
              <a:stretch/>
            </p:blipFill>
            <p:spPr>
              <a:xfrm>
                <a:off x="1361872" y="2054766"/>
                <a:ext cx="5321030" cy="3730957"/>
              </a:xfrm>
              <a:prstGeom prst="rect">
                <a:avLst/>
              </a:prstGeom>
            </p:spPr>
          </p:pic>
          <p:grpSp>
            <p:nvGrpSpPr>
              <p:cNvPr id="18" name="Group 17"/>
              <p:cNvGrpSpPr/>
              <p:nvPr/>
            </p:nvGrpSpPr>
            <p:grpSpPr>
              <a:xfrm>
                <a:off x="1682885" y="2315183"/>
                <a:ext cx="2315183" cy="3239311"/>
                <a:chOff x="1682885" y="2315183"/>
                <a:chExt cx="2315183" cy="3239311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 flipH="1">
                  <a:off x="1682885" y="2315183"/>
                  <a:ext cx="2315183" cy="160506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1682885" y="3920245"/>
                  <a:ext cx="2315183" cy="163424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/>
            </p:nvGrpSpPr>
            <p:grpSpPr>
              <a:xfrm flipH="1">
                <a:off x="3980746" y="2320044"/>
                <a:ext cx="2315183" cy="3239311"/>
                <a:chOff x="1682885" y="2315183"/>
                <a:chExt cx="2315183" cy="3239311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 flipH="1">
                  <a:off x="1682885" y="2315183"/>
                  <a:ext cx="2315183" cy="160506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1682885" y="3920245"/>
                  <a:ext cx="2315183" cy="163424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3" name="TextBox 22"/>
            <p:cNvSpPr txBox="1"/>
            <p:nvPr/>
          </p:nvSpPr>
          <p:spPr>
            <a:xfrm>
              <a:off x="979805" y="3770503"/>
              <a:ext cx="715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40320" y="1955694"/>
              <a:ext cx="715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UTM Avo" panose="02040603050506020204" pitchFamily="18" charset="0"/>
                </a:rPr>
                <a:t>B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59195" y="3721459"/>
              <a:ext cx="715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UTM Avo" panose="02040603050506020204" pitchFamily="18" charset="0"/>
                </a:rPr>
                <a:t>C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16001" y="5682029"/>
              <a:ext cx="715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UTM Avo" panose="02040603050506020204" pitchFamily="18" charset="0"/>
                </a:rPr>
                <a:t>D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449047" y="1913773"/>
            <a:ext cx="5371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UTM Avo" panose="02040603050506020204" pitchFamily="18" charset="0"/>
              </a:rPr>
              <a:t>Hãy nêu </a:t>
            </a:r>
            <a:r>
              <a:rPr lang="en-US" sz="4000" b="1">
                <a:latin typeface="UTM Avo" panose="02040603050506020204" pitchFamily="18" charset="0"/>
              </a:rPr>
              <a:t>số cạnh </a:t>
            </a:r>
            <a:r>
              <a:rPr lang="en-US" sz="4000">
                <a:latin typeface="UTM Avo" panose="02040603050506020204" pitchFamily="18" charset="0"/>
              </a:rPr>
              <a:t>và đọc tên các cạnh của hình thoi ABCD.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1388879" y="2306217"/>
            <a:ext cx="2315183" cy="1605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01843" y="2323987"/>
            <a:ext cx="2315183" cy="1605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368934" y="3906398"/>
            <a:ext cx="2315183" cy="1605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681898" y="3933896"/>
            <a:ext cx="2315183" cy="1605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453" y="3340777"/>
            <a:ext cx="2694666" cy="332260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296" y="3607905"/>
            <a:ext cx="3044758" cy="30554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493ED7-4758-1F09-A647-5B187AB2D75C}"/>
              </a:ext>
            </a:extLst>
          </p:cNvPr>
          <p:cNvSpPr txBox="1"/>
          <p:nvPr/>
        </p:nvSpPr>
        <p:spPr>
          <a:xfrm>
            <a:off x="14470512" y="0"/>
            <a:ext cx="478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matic SC" panose="00000500000000000000" pitchFamily="2" charset="-79"/>
                <a:cs typeface="Amatic SC" panose="00000500000000000000" pitchFamily="2" charset="-79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1262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D21803-0109-EF3B-10CD-20F4722B6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08ECDF1-6CE1-3C3E-0D72-364759195A66}"/>
              </a:ext>
            </a:extLst>
          </p:cNvPr>
          <p:cNvSpPr/>
          <p:nvPr/>
        </p:nvSpPr>
        <p:spPr>
          <a:xfrm>
            <a:off x="350196" y="1303505"/>
            <a:ext cx="11517549" cy="5233481"/>
          </a:xfrm>
          <a:prstGeom prst="roundRect">
            <a:avLst/>
          </a:prstGeom>
          <a:solidFill>
            <a:schemeClr val="bg1">
              <a:alpha val="61000"/>
            </a:schemeClr>
          </a:soli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CB0538-F25B-49C1-A75E-0664DFADAC4F}"/>
              </a:ext>
            </a:extLst>
          </p:cNvPr>
          <p:cNvGrpSpPr/>
          <p:nvPr/>
        </p:nvGrpSpPr>
        <p:grpSpPr>
          <a:xfrm>
            <a:off x="710119" y="394053"/>
            <a:ext cx="9128814" cy="1708161"/>
            <a:chOff x="6544823" y="1479008"/>
            <a:chExt cx="5496128" cy="470527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043A3D-00D7-C024-288E-4498658BCD5A}"/>
                </a:ext>
              </a:extLst>
            </p:cNvPr>
            <p:cNvSpPr txBox="1"/>
            <p:nvPr/>
          </p:nvSpPr>
          <p:spPr>
            <a:xfrm>
              <a:off x="6544823" y="1479011"/>
              <a:ext cx="5496128" cy="4705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0">
                  <a:ln w="228600">
                    <a:solidFill>
                      <a:srgbClr val="0070C0"/>
                    </a:solidFill>
                  </a:ln>
                  <a:solidFill>
                    <a:srgbClr val="0070C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Loko" panose="02040603050506020204" pitchFamily="18" charset="0"/>
                </a:rPr>
                <a:t>KHÁM PHÁ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FB23C5B-78EE-D96A-E7AE-6E3273DB2B0B}"/>
                </a:ext>
              </a:extLst>
            </p:cNvPr>
            <p:cNvSpPr txBox="1"/>
            <p:nvPr/>
          </p:nvSpPr>
          <p:spPr>
            <a:xfrm>
              <a:off x="6544823" y="1479008"/>
              <a:ext cx="5496128" cy="4705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Loko" panose="02040603050506020204" pitchFamily="18" charset="0"/>
                </a:rPr>
                <a:t>KHÁM PHÁ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E5905CD-5143-DDEE-18F3-956882F60E27}"/>
              </a:ext>
            </a:extLst>
          </p:cNvPr>
          <p:cNvSpPr txBox="1"/>
          <p:nvPr/>
        </p:nvSpPr>
        <p:spPr>
          <a:xfrm>
            <a:off x="1306964" y="5865900"/>
            <a:ext cx="473737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UTM Avo" panose="02040603050506020204" pitchFamily="18" charset="0"/>
              </a:rPr>
              <a:t>Hình thoi ABCD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2544F0B-60EB-477A-E6E6-5B5186A5B57E}"/>
              </a:ext>
            </a:extLst>
          </p:cNvPr>
          <p:cNvGrpSpPr/>
          <p:nvPr/>
        </p:nvGrpSpPr>
        <p:grpSpPr>
          <a:xfrm>
            <a:off x="710119" y="1755023"/>
            <a:ext cx="5994885" cy="4311110"/>
            <a:chOff x="979805" y="1955694"/>
            <a:chExt cx="5994885" cy="431111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4A7D25D-C4EF-7D0F-8541-0D96FAD1BA62}"/>
                </a:ext>
              </a:extLst>
            </p:cNvPr>
            <p:cNvGrpSpPr/>
            <p:nvPr/>
          </p:nvGrpSpPr>
          <p:grpSpPr>
            <a:xfrm>
              <a:off x="1337553" y="2239592"/>
              <a:ext cx="5321030" cy="3730957"/>
              <a:chOff x="1361872" y="2054766"/>
              <a:chExt cx="5321030" cy="3730957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DAEF9FF-3235-19E7-6142-D9D97D6E65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26" t="6286" r="3892" b="7575"/>
              <a:stretch/>
            </p:blipFill>
            <p:spPr>
              <a:xfrm>
                <a:off x="1361872" y="2054766"/>
                <a:ext cx="5321030" cy="3730957"/>
              </a:xfrm>
              <a:prstGeom prst="rect">
                <a:avLst/>
              </a:prstGeom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F0B0C1C2-A5D8-9DF8-72FB-1B6BE041BF56}"/>
                  </a:ext>
                </a:extLst>
              </p:cNvPr>
              <p:cNvGrpSpPr/>
              <p:nvPr/>
            </p:nvGrpSpPr>
            <p:grpSpPr>
              <a:xfrm>
                <a:off x="1682885" y="2315183"/>
                <a:ext cx="2315183" cy="3239311"/>
                <a:chOff x="1682885" y="2315183"/>
                <a:chExt cx="2315183" cy="3239311"/>
              </a:xfrm>
            </p:grpSpPr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DAF81C67-30E0-EE90-43DD-C1892B21C4CD}"/>
                    </a:ext>
                  </a:extLst>
                </p:cNvPr>
                <p:cNvCxnSpPr/>
                <p:nvPr/>
              </p:nvCxnSpPr>
              <p:spPr>
                <a:xfrm flipH="1">
                  <a:off x="1682885" y="2315183"/>
                  <a:ext cx="2315183" cy="160506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CC51B4BF-68DA-18FA-2B08-38A81F33669E}"/>
                    </a:ext>
                  </a:extLst>
                </p:cNvPr>
                <p:cNvCxnSpPr/>
                <p:nvPr/>
              </p:nvCxnSpPr>
              <p:spPr>
                <a:xfrm>
                  <a:off x="1682885" y="3920245"/>
                  <a:ext cx="2315183" cy="163424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37E7CE1-C704-4CB5-0BDD-1F8A57E4F188}"/>
                  </a:ext>
                </a:extLst>
              </p:cNvPr>
              <p:cNvGrpSpPr/>
              <p:nvPr/>
            </p:nvGrpSpPr>
            <p:grpSpPr>
              <a:xfrm flipH="1">
                <a:off x="3980746" y="2320044"/>
                <a:ext cx="2315183" cy="3239311"/>
                <a:chOff x="1682885" y="2315183"/>
                <a:chExt cx="2315183" cy="3239311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78E28A00-6295-1C91-BA37-39CFBDB3EEB0}"/>
                    </a:ext>
                  </a:extLst>
                </p:cNvPr>
                <p:cNvCxnSpPr/>
                <p:nvPr/>
              </p:nvCxnSpPr>
              <p:spPr>
                <a:xfrm flipH="1">
                  <a:off x="1682885" y="2315183"/>
                  <a:ext cx="2315183" cy="160506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0F82815D-9BC9-6E3E-536F-E74CD84679EF}"/>
                    </a:ext>
                  </a:extLst>
                </p:cNvPr>
                <p:cNvCxnSpPr/>
                <p:nvPr/>
              </p:nvCxnSpPr>
              <p:spPr>
                <a:xfrm>
                  <a:off x="1682885" y="3920245"/>
                  <a:ext cx="2315183" cy="163424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95AF757-B931-7CE5-05F4-93DA5B587F46}"/>
                </a:ext>
              </a:extLst>
            </p:cNvPr>
            <p:cNvSpPr txBox="1"/>
            <p:nvPr/>
          </p:nvSpPr>
          <p:spPr>
            <a:xfrm>
              <a:off x="979805" y="3770503"/>
              <a:ext cx="715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AD5A1F6-18D3-2899-575B-2E8F08D0C8A2}"/>
                </a:ext>
              </a:extLst>
            </p:cNvPr>
            <p:cNvSpPr txBox="1"/>
            <p:nvPr/>
          </p:nvSpPr>
          <p:spPr>
            <a:xfrm>
              <a:off x="3640320" y="1955694"/>
              <a:ext cx="715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UTM Avo" panose="02040603050506020204" pitchFamily="18" charset="0"/>
                </a:rPr>
                <a:t>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48CACFF-7587-3162-9989-FC6D206BA9B9}"/>
                </a:ext>
              </a:extLst>
            </p:cNvPr>
            <p:cNvSpPr txBox="1"/>
            <p:nvPr/>
          </p:nvSpPr>
          <p:spPr>
            <a:xfrm>
              <a:off x="6259195" y="3721459"/>
              <a:ext cx="715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UTM Avo" panose="02040603050506020204" pitchFamily="18" charset="0"/>
                </a:rPr>
                <a:t>C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1B96376-512D-F5D8-C5B9-436FCC9CA7A8}"/>
                </a:ext>
              </a:extLst>
            </p:cNvPr>
            <p:cNvSpPr txBox="1"/>
            <p:nvPr/>
          </p:nvSpPr>
          <p:spPr>
            <a:xfrm>
              <a:off x="3616001" y="5682029"/>
              <a:ext cx="715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UTM Avo" panose="02040603050506020204" pitchFamily="18" charset="0"/>
                </a:rPr>
                <a:t>D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75A33EB-94F0-2931-CE4C-FE705A1D39D0}"/>
              </a:ext>
            </a:extLst>
          </p:cNvPr>
          <p:cNvSpPr txBox="1"/>
          <p:nvPr/>
        </p:nvSpPr>
        <p:spPr>
          <a:xfrm>
            <a:off x="6449047" y="1913773"/>
            <a:ext cx="5371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latin typeface="UTM Avo" panose="02040603050506020204" pitchFamily="18" charset="0"/>
              </a:rPr>
              <a:t>	Hình thoi ABCD có </a:t>
            </a:r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4 cạnh</a:t>
            </a:r>
            <a:r>
              <a:rPr lang="en-US" sz="4000" b="1">
                <a:latin typeface="UTM Avo" panose="02040603050506020204" pitchFamily="18" charset="0"/>
              </a:rPr>
              <a:t>: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96B9C99-E079-22A9-CB3E-F518D46CBA13}"/>
              </a:ext>
            </a:extLst>
          </p:cNvPr>
          <p:cNvCxnSpPr/>
          <p:nvPr/>
        </p:nvCxnSpPr>
        <p:spPr>
          <a:xfrm flipH="1">
            <a:off x="1388879" y="2306217"/>
            <a:ext cx="2315183" cy="1605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90946C2-3718-51F5-48B1-2FB86DD9DE34}"/>
              </a:ext>
            </a:extLst>
          </p:cNvPr>
          <p:cNvCxnSpPr/>
          <p:nvPr/>
        </p:nvCxnSpPr>
        <p:spPr>
          <a:xfrm>
            <a:off x="3701843" y="2323987"/>
            <a:ext cx="2315183" cy="1605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F48681C-624E-9700-DD21-4F7B3AC0C947}"/>
              </a:ext>
            </a:extLst>
          </p:cNvPr>
          <p:cNvCxnSpPr/>
          <p:nvPr/>
        </p:nvCxnSpPr>
        <p:spPr>
          <a:xfrm>
            <a:off x="1368934" y="3906398"/>
            <a:ext cx="2315183" cy="1605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5A27B55-684A-02AF-A507-CA42FC943B9E}"/>
              </a:ext>
            </a:extLst>
          </p:cNvPr>
          <p:cNvCxnSpPr/>
          <p:nvPr/>
        </p:nvCxnSpPr>
        <p:spPr>
          <a:xfrm flipH="1">
            <a:off x="3681898" y="3933896"/>
            <a:ext cx="2315183" cy="1605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C852EEE6-8AA0-D4C5-BEAA-E05F3CF8CA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3" y="3520788"/>
            <a:ext cx="2694666" cy="33226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74834-697C-4CD0-EC3F-96E957CB6E70}"/>
              </a:ext>
            </a:extLst>
          </p:cNvPr>
          <p:cNvSpPr txBox="1"/>
          <p:nvPr/>
        </p:nvSpPr>
        <p:spPr>
          <a:xfrm>
            <a:off x="14470512" y="0"/>
            <a:ext cx="478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matic SC" panose="00000500000000000000" pitchFamily="2" charset="-79"/>
                <a:cs typeface="Amatic SC" panose="00000500000000000000" pitchFamily="2" charset="-79"/>
              </a:rPr>
              <a:t>KTUTS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9FBB46-70F4-0CC4-A4F3-8C49327DAC30}"/>
              </a:ext>
            </a:extLst>
          </p:cNvPr>
          <p:cNvSpPr txBox="1"/>
          <p:nvPr/>
        </p:nvSpPr>
        <p:spPr>
          <a:xfrm>
            <a:off x="5274526" y="3429784"/>
            <a:ext cx="5371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UTM Avo" panose="02040603050506020204" pitchFamily="18" charset="0"/>
              </a:rPr>
              <a:t>Cạnh AB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8E471C-169B-1FA9-5B7E-422B7F52E0B0}"/>
              </a:ext>
            </a:extLst>
          </p:cNvPr>
          <p:cNvSpPr txBox="1"/>
          <p:nvPr/>
        </p:nvSpPr>
        <p:spPr>
          <a:xfrm>
            <a:off x="5274526" y="4067303"/>
            <a:ext cx="5371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UTM Avo" panose="02040603050506020204" pitchFamily="18" charset="0"/>
              </a:rPr>
              <a:t>Cạnh BC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5B3515-48F6-9BED-2EEC-4E838F2C3027}"/>
              </a:ext>
            </a:extLst>
          </p:cNvPr>
          <p:cNvSpPr txBox="1"/>
          <p:nvPr/>
        </p:nvSpPr>
        <p:spPr>
          <a:xfrm>
            <a:off x="5274526" y="4661115"/>
            <a:ext cx="5371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UTM Avo" panose="02040603050506020204" pitchFamily="18" charset="0"/>
              </a:rPr>
              <a:t>Cạnh CD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7E9BB7-5DA0-8619-B6E4-45CE98AD2BB2}"/>
              </a:ext>
            </a:extLst>
          </p:cNvPr>
          <p:cNvSpPr txBox="1"/>
          <p:nvPr/>
        </p:nvSpPr>
        <p:spPr>
          <a:xfrm>
            <a:off x="5274526" y="5324128"/>
            <a:ext cx="5371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UTM Avo" panose="02040603050506020204" pitchFamily="18" charset="0"/>
              </a:rPr>
              <a:t>Cạnh AD</a:t>
            </a:r>
          </a:p>
        </p:txBody>
      </p:sp>
    </p:spTree>
    <p:extLst>
      <p:ext uri="{BB962C8B-B14F-4D97-AF65-F5344CB8AC3E}">
        <p14:creationId xmlns:p14="http://schemas.microsoft.com/office/powerpoint/2010/main" val="95392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" grpId="0"/>
      <p:bldP spid="8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50196" y="321013"/>
            <a:ext cx="11517549" cy="6215973"/>
          </a:xfrm>
          <a:prstGeom prst="roundRect">
            <a:avLst/>
          </a:prstGeom>
          <a:solidFill>
            <a:schemeClr val="bg1">
              <a:alpha val="61000"/>
            </a:schemeClr>
          </a:soli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319007" y="672124"/>
            <a:ext cx="52102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Nêu tên các </a:t>
            </a:r>
            <a:r>
              <a:rPr lang="en-US" sz="3200" b="1">
                <a:solidFill>
                  <a:srgbClr val="0070C0"/>
                </a:solidFill>
                <a:latin typeface="UTM Avo" panose="02040603050506020204" pitchFamily="18" charset="0"/>
              </a:rPr>
              <a:t>các cặp cạnh đối diện </a:t>
            </a:r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của hình thoi ABCD.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67523" y="549624"/>
            <a:ext cx="5994885" cy="4311110"/>
            <a:chOff x="979805" y="1955694"/>
            <a:chExt cx="5994885" cy="4311110"/>
          </a:xfrm>
        </p:grpSpPr>
        <p:grpSp>
          <p:nvGrpSpPr>
            <p:cNvPr id="30" name="Group 29"/>
            <p:cNvGrpSpPr/>
            <p:nvPr/>
          </p:nvGrpSpPr>
          <p:grpSpPr>
            <a:xfrm>
              <a:off x="1337553" y="2239592"/>
              <a:ext cx="5321030" cy="3730957"/>
              <a:chOff x="1361872" y="2054766"/>
              <a:chExt cx="5321030" cy="3730957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26" t="6286" r="3892" b="7575"/>
              <a:stretch/>
            </p:blipFill>
            <p:spPr>
              <a:xfrm>
                <a:off x="1361872" y="2054766"/>
                <a:ext cx="5321030" cy="373095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1682885" y="2315183"/>
                <a:ext cx="2315183" cy="3239311"/>
                <a:chOff x="1682885" y="2315183"/>
                <a:chExt cx="2315183" cy="3239311"/>
              </a:xfrm>
            </p:grpSpPr>
            <p:cxnSp>
              <p:nvCxnSpPr>
                <p:cNvPr id="44" name="Straight Connector 43"/>
                <p:cNvCxnSpPr/>
                <p:nvPr/>
              </p:nvCxnSpPr>
              <p:spPr>
                <a:xfrm flipH="1">
                  <a:off x="1682885" y="2315183"/>
                  <a:ext cx="2315183" cy="160506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1682885" y="3920245"/>
                  <a:ext cx="2315183" cy="163424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oup 40"/>
              <p:cNvGrpSpPr/>
              <p:nvPr/>
            </p:nvGrpSpPr>
            <p:grpSpPr>
              <a:xfrm flipH="1">
                <a:off x="3980746" y="2320044"/>
                <a:ext cx="2315183" cy="3239311"/>
                <a:chOff x="1682885" y="2315183"/>
                <a:chExt cx="2315183" cy="3239311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 flipH="1">
                  <a:off x="1682885" y="2315183"/>
                  <a:ext cx="2315183" cy="160506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1682885" y="3920245"/>
                  <a:ext cx="2315183" cy="163424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5" name="TextBox 34"/>
            <p:cNvSpPr txBox="1"/>
            <p:nvPr/>
          </p:nvSpPr>
          <p:spPr>
            <a:xfrm>
              <a:off x="979805" y="3770503"/>
              <a:ext cx="715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40320" y="1955694"/>
              <a:ext cx="715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UTM Avo" panose="02040603050506020204" pitchFamily="18" charset="0"/>
                </a:rPr>
                <a:t>B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259195" y="3721459"/>
              <a:ext cx="715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UTM Avo" panose="02040603050506020204" pitchFamily="18" charset="0"/>
                </a:rPr>
                <a:t>C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16001" y="5682029"/>
              <a:ext cx="715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UTM Avo" panose="02040603050506020204" pitchFamily="18" charset="0"/>
                </a:rPr>
                <a:t>D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6319007" y="2151726"/>
            <a:ext cx="53998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UTM Avo" panose="02040603050506020204" pitchFamily="18" charset="0"/>
              </a:rPr>
              <a:t>Hình thoi ABCD có:</a:t>
            </a:r>
          </a:p>
          <a:p>
            <a:pPr algn="just"/>
            <a:r>
              <a:rPr lang="en-US" sz="3200">
                <a:latin typeface="UTM Avo" panose="02040603050506020204" pitchFamily="18" charset="0"/>
              </a:rPr>
              <a:t>+ </a:t>
            </a:r>
            <a:r>
              <a:rPr lang="en-US" sz="3200" b="1">
                <a:latin typeface="UTM Avo" panose="02040603050506020204" pitchFamily="18" charset="0"/>
              </a:rPr>
              <a:t>AB và CD </a:t>
            </a:r>
            <a:r>
              <a:rPr lang="en-US" sz="3200">
                <a:latin typeface="UTM Avo" panose="02040603050506020204" pitchFamily="18" charset="0"/>
              </a:rPr>
              <a:t>là hai cạnh đối diện.</a:t>
            </a:r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1166229" y="1100509"/>
            <a:ext cx="2315183" cy="1605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479193" y="1118279"/>
            <a:ext cx="2315183" cy="1605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146284" y="2700690"/>
            <a:ext cx="2315183" cy="1605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3459248" y="2728188"/>
            <a:ext cx="2315183" cy="1605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966763" y="4779876"/>
            <a:ext cx="5546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UTM Avo" panose="02040603050506020204" pitchFamily="18" charset="0"/>
              </a:rPr>
              <a:t>Mối quan hệ giữa các </a:t>
            </a:r>
            <a:r>
              <a:rPr lang="en-US" sz="3200" b="1">
                <a:solidFill>
                  <a:srgbClr val="FF0000"/>
                </a:solidFill>
                <a:latin typeface="UTM Avo" panose="02040603050506020204" pitchFamily="18" charset="0"/>
              </a:rPr>
              <a:t>cạnh đối diện </a:t>
            </a:r>
            <a:r>
              <a:rPr lang="en-US" sz="3200" b="1">
                <a:solidFill>
                  <a:srgbClr val="0070C0"/>
                </a:solidFill>
                <a:latin typeface="UTM Avo" panose="020406030505060202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UTM Avo" panose="02040603050506020204" pitchFamily="18" charset="0"/>
              </a:rPr>
              <a:t>độ dài bốn cạnh</a:t>
            </a:r>
            <a:r>
              <a:rPr lang="en-US" sz="3200" b="1">
                <a:solidFill>
                  <a:srgbClr val="0070C0"/>
                </a:solidFill>
                <a:latin typeface="UTM Avo" panose="02040603050506020204" pitchFamily="18" charset="0"/>
              </a:rPr>
              <a:t> hình thoi ABCD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27743" y="4717746"/>
            <a:ext cx="4955220" cy="1819240"/>
            <a:chOff x="976773" y="4678138"/>
            <a:chExt cx="4955220" cy="1819240"/>
          </a:xfrm>
        </p:grpSpPr>
        <p:sp>
          <p:nvSpPr>
            <p:cNvPr id="2" name="TextBox 1"/>
            <p:cNvSpPr txBox="1"/>
            <p:nvPr/>
          </p:nvSpPr>
          <p:spPr>
            <a:xfrm>
              <a:off x="1039576" y="4743052"/>
              <a:ext cx="489241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UTM Futura Extra" panose="02040603050506020204" pitchFamily="18" charset="0"/>
                </a:rPr>
                <a:t>THẢO LUẬN</a:t>
              </a:r>
            </a:p>
            <a:p>
              <a:pPr algn="ctr"/>
              <a:r>
                <a:rPr lang="en-US" sz="5400" b="1">
                  <a:latin typeface="UTM Futura Extra" panose="02040603050506020204" pitchFamily="18" charset="0"/>
                </a:rPr>
                <a:t>NHÓM 4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76773" y="4678138"/>
              <a:ext cx="489241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rgbClr val="FFC000"/>
                  </a:solidFill>
                  <a:latin typeface="UTM Futura Extra" panose="02040603050506020204" pitchFamily="18" charset="0"/>
                </a:rPr>
                <a:t>THẢO LUẬN</a:t>
              </a:r>
            </a:p>
            <a:p>
              <a:pPr algn="ctr"/>
              <a:r>
                <a:rPr lang="en-US" sz="5400" b="1">
                  <a:solidFill>
                    <a:srgbClr val="FFC000"/>
                  </a:solidFill>
                  <a:latin typeface="UTM Futura Extra" panose="02040603050506020204" pitchFamily="18" charset="0"/>
                </a:rPr>
                <a:t>NHÓM 4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771" y="5093690"/>
            <a:ext cx="1271743" cy="9420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F84AEA-EEEE-FF05-F003-9DEE7FB75FE6}"/>
              </a:ext>
            </a:extLst>
          </p:cNvPr>
          <p:cNvSpPr txBox="1"/>
          <p:nvPr/>
        </p:nvSpPr>
        <p:spPr>
          <a:xfrm>
            <a:off x="6328473" y="3645201"/>
            <a:ext cx="5399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UTM Avo" panose="02040603050506020204" pitchFamily="18" charset="0"/>
              </a:rPr>
              <a:t>+ </a:t>
            </a:r>
            <a:r>
              <a:rPr lang="en-US" sz="3200" b="1">
                <a:latin typeface="UTM Avo" panose="02040603050506020204" pitchFamily="18" charset="0"/>
              </a:rPr>
              <a:t>BC và AD </a:t>
            </a:r>
            <a:r>
              <a:rPr lang="en-US" sz="3200">
                <a:latin typeface="UTM Avo" panose="02040603050506020204" pitchFamily="18" charset="0"/>
              </a:rPr>
              <a:t>là hai cạnh đối diện.</a:t>
            </a:r>
          </a:p>
        </p:txBody>
      </p:sp>
    </p:spTree>
    <p:extLst>
      <p:ext uri="{BB962C8B-B14F-4D97-AF65-F5344CB8AC3E}">
        <p14:creationId xmlns:p14="http://schemas.microsoft.com/office/powerpoint/2010/main" val="258241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6" grpId="0"/>
      <p:bldP spid="51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350196" y="1507787"/>
            <a:ext cx="11625471" cy="5247836"/>
          </a:xfrm>
          <a:prstGeom prst="roundRect">
            <a:avLst/>
          </a:prstGeom>
          <a:solidFill>
            <a:schemeClr val="bg1">
              <a:alpha val="61000"/>
            </a:schemeClr>
          </a:soli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189473" y="489535"/>
            <a:ext cx="9128814" cy="2031325"/>
            <a:chOff x="6480400" y="1744848"/>
            <a:chExt cx="5496128" cy="5595459"/>
          </a:xfrm>
        </p:grpSpPr>
        <p:sp>
          <p:nvSpPr>
            <p:cNvPr id="32" name="TextBox 31"/>
            <p:cNvSpPr txBox="1"/>
            <p:nvPr/>
          </p:nvSpPr>
          <p:spPr>
            <a:xfrm>
              <a:off x="6480400" y="1744848"/>
              <a:ext cx="5496128" cy="5595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600">
                  <a:ln w="228600">
                    <a:solidFill>
                      <a:srgbClr val="0070C0"/>
                    </a:solidFill>
                  </a:ln>
                  <a:solidFill>
                    <a:srgbClr val="0070C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Loko" panose="02040603050506020204" pitchFamily="18" charset="0"/>
                </a:rPr>
                <a:t>CHIA SẺ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80400" y="1744848"/>
              <a:ext cx="5496128" cy="5595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Loko" panose="02040603050506020204" pitchFamily="18" charset="0"/>
                </a:rPr>
                <a:t>CHIA SẺ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50196" y="2112669"/>
            <a:ext cx="5994885" cy="4311110"/>
            <a:chOff x="979805" y="1955694"/>
            <a:chExt cx="5994885" cy="4311110"/>
          </a:xfrm>
        </p:grpSpPr>
        <p:grpSp>
          <p:nvGrpSpPr>
            <p:cNvPr id="53" name="Group 52"/>
            <p:cNvGrpSpPr/>
            <p:nvPr/>
          </p:nvGrpSpPr>
          <p:grpSpPr>
            <a:xfrm>
              <a:off x="1337553" y="2239592"/>
              <a:ext cx="5321030" cy="3730957"/>
              <a:chOff x="1361872" y="2054766"/>
              <a:chExt cx="5321030" cy="3730957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26" t="6286" r="3892" b="7575"/>
              <a:stretch/>
            </p:blipFill>
            <p:spPr>
              <a:xfrm>
                <a:off x="1361872" y="2054766"/>
                <a:ext cx="5321030" cy="3730957"/>
              </a:xfrm>
              <a:prstGeom prst="rect">
                <a:avLst/>
              </a:prstGeom>
            </p:spPr>
          </p:pic>
          <p:grpSp>
            <p:nvGrpSpPr>
              <p:cNvPr id="59" name="Group 58"/>
              <p:cNvGrpSpPr/>
              <p:nvPr/>
            </p:nvGrpSpPr>
            <p:grpSpPr>
              <a:xfrm>
                <a:off x="1682885" y="2315183"/>
                <a:ext cx="2315183" cy="3239311"/>
                <a:chOff x="1682885" y="2315183"/>
                <a:chExt cx="2315183" cy="3239311"/>
              </a:xfrm>
            </p:grpSpPr>
            <p:cxnSp>
              <p:nvCxnSpPr>
                <p:cNvPr id="63" name="Straight Connector 62"/>
                <p:cNvCxnSpPr/>
                <p:nvPr/>
              </p:nvCxnSpPr>
              <p:spPr>
                <a:xfrm flipH="1">
                  <a:off x="1682885" y="2315183"/>
                  <a:ext cx="2315183" cy="160506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1682885" y="3920245"/>
                  <a:ext cx="2315183" cy="163424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/>
              <p:cNvGrpSpPr/>
              <p:nvPr/>
            </p:nvGrpSpPr>
            <p:grpSpPr>
              <a:xfrm flipH="1">
                <a:off x="3980746" y="2320044"/>
                <a:ext cx="2315183" cy="3239311"/>
                <a:chOff x="1682885" y="2315183"/>
                <a:chExt cx="2315183" cy="3239311"/>
              </a:xfrm>
            </p:grpSpPr>
            <p:cxnSp>
              <p:nvCxnSpPr>
                <p:cNvPr id="61" name="Straight Connector 60"/>
                <p:cNvCxnSpPr/>
                <p:nvPr/>
              </p:nvCxnSpPr>
              <p:spPr>
                <a:xfrm flipH="1">
                  <a:off x="1682885" y="2315183"/>
                  <a:ext cx="2315183" cy="160506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1682885" y="3920245"/>
                  <a:ext cx="2315183" cy="163424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4" name="TextBox 53"/>
            <p:cNvSpPr txBox="1"/>
            <p:nvPr/>
          </p:nvSpPr>
          <p:spPr>
            <a:xfrm>
              <a:off x="979805" y="3770503"/>
              <a:ext cx="715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640320" y="1955694"/>
              <a:ext cx="715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UTM Avo" panose="02040603050506020204" pitchFamily="18" charset="0"/>
                </a:rPr>
                <a:t>B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259195" y="3721459"/>
              <a:ext cx="715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UTM Avo" panose="02040603050506020204" pitchFamily="18" charset="0"/>
                </a:rPr>
                <a:t>C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616001" y="5682029"/>
              <a:ext cx="715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UTM Avo" panose="02040603050506020204" pitchFamily="18" charset="0"/>
                </a:rPr>
                <a:t>D</a:t>
              </a:r>
            </a:p>
          </p:txBody>
        </p:sp>
      </p:grpSp>
      <p:cxnSp>
        <p:nvCxnSpPr>
          <p:cNvPr id="65" name="Straight Connector 64"/>
          <p:cNvCxnSpPr/>
          <p:nvPr/>
        </p:nvCxnSpPr>
        <p:spPr>
          <a:xfrm flipH="1">
            <a:off x="1028634" y="2676457"/>
            <a:ext cx="2315183" cy="1605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3361054" y="2694227"/>
            <a:ext cx="2315183" cy="1605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989233" y="4247454"/>
            <a:ext cx="2315183" cy="1605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3311925" y="4304136"/>
            <a:ext cx="2315183" cy="1605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439412" y="1719488"/>
            <a:ext cx="54837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Quan hệ </a:t>
            </a:r>
            <a:r>
              <a:rPr lang="en-US" sz="3600" b="1">
                <a:solidFill>
                  <a:schemeClr val="tx1"/>
                </a:solidFill>
                <a:latin typeface="UTM Avo" panose="02040603050506020204" pitchFamily="18" charset="0"/>
              </a:rPr>
              <a:t>giữa các cạnh đối diện </a:t>
            </a:r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hình thoi ABCD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362897" y="3257720"/>
            <a:ext cx="5353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+ Cạnh AB </a:t>
            </a:r>
            <a:r>
              <a:rPr lang="en-US" sz="3600" b="1">
                <a:solidFill>
                  <a:schemeClr val="tx1"/>
                </a:solidFill>
                <a:latin typeface="UTM Avo" panose="02040603050506020204" pitchFamily="18" charset="0"/>
              </a:rPr>
              <a:t>song song </a:t>
            </a:r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với cạnh CD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116FC5-71B8-7998-1628-038283532D3C}"/>
              </a:ext>
            </a:extLst>
          </p:cNvPr>
          <p:cNvSpPr txBox="1"/>
          <p:nvPr/>
        </p:nvSpPr>
        <p:spPr>
          <a:xfrm>
            <a:off x="6330682" y="4473578"/>
            <a:ext cx="5353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+ Cạnh BC </a:t>
            </a:r>
            <a:r>
              <a:rPr lang="en-US" sz="3600" b="1">
                <a:solidFill>
                  <a:schemeClr val="tx1"/>
                </a:solidFill>
                <a:latin typeface="UTM Avo" panose="02040603050506020204" pitchFamily="18" charset="0"/>
              </a:rPr>
              <a:t>song song</a:t>
            </a:r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 với cạnh AD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A85DDB-DA65-B207-2AB9-2FAC8802AA20}"/>
              </a:ext>
            </a:extLst>
          </p:cNvPr>
          <p:cNvSpPr txBox="1"/>
          <p:nvPr/>
        </p:nvSpPr>
        <p:spPr>
          <a:xfrm>
            <a:off x="5966762" y="5678405"/>
            <a:ext cx="5956403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UTM Avo" panose="02040603050506020204" pitchFamily="18" charset="0"/>
              </a:rPr>
              <a:t>Hình thoi ABCD </a:t>
            </a:r>
            <a:r>
              <a:rPr lang="en-US" sz="3200" b="1">
                <a:solidFill>
                  <a:srgbClr val="FF0000"/>
                </a:solidFill>
                <a:latin typeface="UTM Avo" panose="02040603050506020204" pitchFamily="18" charset="0"/>
              </a:rPr>
              <a:t>có hai cặp cạnh đối diện song song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6C4307-5496-D5B2-0070-35D415E707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60" y="5855428"/>
            <a:ext cx="1271743" cy="94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6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9" grpId="0"/>
      <p:bldP spid="70" grpId="0"/>
      <p:bldP spid="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ounded Rectangle 70"/>
          <p:cNvSpPr/>
          <p:nvPr/>
        </p:nvSpPr>
        <p:spPr>
          <a:xfrm>
            <a:off x="350196" y="1507787"/>
            <a:ext cx="11625471" cy="5247836"/>
          </a:xfrm>
          <a:prstGeom prst="roundRect">
            <a:avLst/>
          </a:prstGeom>
          <a:solidFill>
            <a:schemeClr val="bg1">
              <a:alpha val="61000"/>
            </a:schemeClr>
          </a:soli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4834199" y="501680"/>
            <a:ext cx="9128814" cy="2031325"/>
            <a:chOff x="6480400" y="1744848"/>
            <a:chExt cx="5496128" cy="5595459"/>
          </a:xfrm>
        </p:grpSpPr>
        <p:sp>
          <p:nvSpPr>
            <p:cNvPr id="32" name="TextBox 31"/>
            <p:cNvSpPr txBox="1"/>
            <p:nvPr/>
          </p:nvSpPr>
          <p:spPr>
            <a:xfrm>
              <a:off x="6480400" y="1744848"/>
              <a:ext cx="5496128" cy="5595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600">
                  <a:ln w="228600">
                    <a:solidFill>
                      <a:srgbClr val="0070C0"/>
                    </a:solidFill>
                  </a:ln>
                  <a:solidFill>
                    <a:srgbClr val="0070C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Loko" panose="02040603050506020204" pitchFamily="18" charset="0"/>
                </a:rPr>
                <a:t>CHIA SẺ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80400" y="1744848"/>
              <a:ext cx="5496128" cy="5595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Loko" panose="02040603050506020204" pitchFamily="18" charset="0"/>
                </a:rPr>
                <a:t>CHIA SẺ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41281" y="2170893"/>
            <a:ext cx="5994885" cy="4311110"/>
            <a:chOff x="979805" y="1955694"/>
            <a:chExt cx="5994885" cy="4311110"/>
          </a:xfrm>
        </p:grpSpPr>
        <p:grpSp>
          <p:nvGrpSpPr>
            <p:cNvPr id="53" name="Group 52"/>
            <p:cNvGrpSpPr/>
            <p:nvPr/>
          </p:nvGrpSpPr>
          <p:grpSpPr>
            <a:xfrm>
              <a:off x="1337553" y="2239592"/>
              <a:ext cx="5321030" cy="3730957"/>
              <a:chOff x="1361872" y="2054766"/>
              <a:chExt cx="5321030" cy="3730957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26" t="6286" r="3892" b="7575"/>
              <a:stretch/>
            </p:blipFill>
            <p:spPr>
              <a:xfrm>
                <a:off x="1361872" y="2054766"/>
                <a:ext cx="5321030" cy="3730957"/>
              </a:xfrm>
              <a:prstGeom prst="rect">
                <a:avLst/>
              </a:prstGeom>
            </p:spPr>
          </p:pic>
          <p:grpSp>
            <p:nvGrpSpPr>
              <p:cNvPr id="59" name="Group 58"/>
              <p:cNvGrpSpPr/>
              <p:nvPr/>
            </p:nvGrpSpPr>
            <p:grpSpPr>
              <a:xfrm>
                <a:off x="1682885" y="2315183"/>
                <a:ext cx="2315183" cy="3239311"/>
                <a:chOff x="1682885" y="2315183"/>
                <a:chExt cx="2315183" cy="3239311"/>
              </a:xfrm>
            </p:grpSpPr>
            <p:cxnSp>
              <p:nvCxnSpPr>
                <p:cNvPr id="63" name="Straight Connector 62"/>
                <p:cNvCxnSpPr/>
                <p:nvPr/>
              </p:nvCxnSpPr>
              <p:spPr>
                <a:xfrm flipH="1">
                  <a:off x="1682885" y="2315183"/>
                  <a:ext cx="2315183" cy="160506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1682885" y="3920245"/>
                  <a:ext cx="2315183" cy="163424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/>
              <p:cNvGrpSpPr/>
              <p:nvPr/>
            </p:nvGrpSpPr>
            <p:grpSpPr>
              <a:xfrm flipH="1">
                <a:off x="3980746" y="2320044"/>
                <a:ext cx="2315183" cy="3239311"/>
                <a:chOff x="1682885" y="2315183"/>
                <a:chExt cx="2315183" cy="3239311"/>
              </a:xfrm>
            </p:grpSpPr>
            <p:cxnSp>
              <p:nvCxnSpPr>
                <p:cNvPr id="61" name="Straight Connector 60"/>
                <p:cNvCxnSpPr/>
                <p:nvPr/>
              </p:nvCxnSpPr>
              <p:spPr>
                <a:xfrm flipH="1">
                  <a:off x="1682885" y="2315183"/>
                  <a:ext cx="2315183" cy="160506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1682885" y="3920245"/>
                  <a:ext cx="2315183" cy="163424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4" name="TextBox 53"/>
            <p:cNvSpPr txBox="1"/>
            <p:nvPr/>
          </p:nvSpPr>
          <p:spPr>
            <a:xfrm>
              <a:off x="979805" y="3770503"/>
              <a:ext cx="715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640320" y="1955694"/>
              <a:ext cx="715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UTM Avo" panose="02040603050506020204" pitchFamily="18" charset="0"/>
                </a:rPr>
                <a:t>B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259195" y="3721459"/>
              <a:ext cx="715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UTM Avo" panose="02040603050506020204" pitchFamily="18" charset="0"/>
                </a:rPr>
                <a:t>C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616001" y="5682029"/>
              <a:ext cx="715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UTM Avo" panose="02040603050506020204" pitchFamily="18" charset="0"/>
                </a:rPr>
                <a:t>D</a:t>
              </a:r>
            </a:p>
          </p:txBody>
        </p:sp>
      </p:grpSp>
      <p:cxnSp>
        <p:nvCxnSpPr>
          <p:cNvPr id="65" name="Straight Connector 64"/>
          <p:cNvCxnSpPr/>
          <p:nvPr/>
        </p:nvCxnSpPr>
        <p:spPr>
          <a:xfrm flipH="1">
            <a:off x="1022261" y="2726639"/>
            <a:ext cx="2315183" cy="1605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3335225" y="2744409"/>
            <a:ext cx="2315183" cy="1605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1002316" y="4326820"/>
            <a:ext cx="2315183" cy="1605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3315280" y="4354318"/>
            <a:ext cx="2315183" cy="1605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416754" y="2337523"/>
            <a:ext cx="55469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tx1"/>
                </a:solidFill>
                <a:latin typeface="UTM Avo" panose="02040603050506020204" pitchFamily="18" charset="0"/>
              </a:rPr>
              <a:t>Quan hệ </a:t>
            </a:r>
            <a:r>
              <a:rPr lang="en-US" sz="4400" b="1">
                <a:solidFill>
                  <a:schemeClr val="tx1"/>
                </a:solidFill>
                <a:latin typeface="UTM Avo" panose="02040603050506020204" pitchFamily="18" charset="0"/>
              </a:rPr>
              <a:t>độ dài </a:t>
            </a:r>
            <a:r>
              <a:rPr lang="en-US" sz="4400">
                <a:solidFill>
                  <a:schemeClr val="tx1"/>
                </a:solidFill>
                <a:latin typeface="UTM Avo" panose="02040603050506020204" pitchFamily="18" charset="0"/>
              </a:rPr>
              <a:t>của bốn cạnh hình thoi ABCD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150014" y="4523897"/>
            <a:ext cx="5843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UTM Avo" panose="02040603050506020204" pitchFamily="18" charset="0"/>
              </a:rPr>
              <a:t>AB = BC = CD = DA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7F83D9-80FE-A2E6-59B4-6F9340B58E79}"/>
              </a:ext>
            </a:extLst>
          </p:cNvPr>
          <p:cNvSpPr txBox="1"/>
          <p:nvPr/>
        </p:nvSpPr>
        <p:spPr>
          <a:xfrm>
            <a:off x="5966762" y="5678405"/>
            <a:ext cx="5956403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UTM Avo" panose="02040603050506020204" pitchFamily="18" charset="0"/>
              </a:rPr>
              <a:t>Hình thoi ABCD </a:t>
            </a:r>
            <a:r>
              <a:rPr lang="en-US" sz="3200" b="1">
                <a:solidFill>
                  <a:srgbClr val="FF0000"/>
                </a:solidFill>
                <a:latin typeface="UTM Avo" panose="02040603050506020204" pitchFamily="18" charset="0"/>
              </a:rPr>
              <a:t>có 4 cạnh bằng nhau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8E6228-A791-77F7-62AC-FDCDF62D90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60" y="5855428"/>
            <a:ext cx="1271743" cy="94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69" grpId="0"/>
      <p:bldP spid="70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350196" y="1507787"/>
            <a:ext cx="11625471" cy="5029199"/>
          </a:xfrm>
          <a:prstGeom prst="roundRect">
            <a:avLst/>
          </a:prstGeom>
          <a:solidFill>
            <a:schemeClr val="bg1">
              <a:alpha val="61000"/>
            </a:schemeClr>
          </a:soli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4383084" y="484863"/>
            <a:ext cx="9128814" cy="2045848"/>
            <a:chOff x="6480400" y="1704843"/>
            <a:chExt cx="5496128" cy="5635464"/>
          </a:xfrm>
        </p:grpSpPr>
        <p:sp>
          <p:nvSpPr>
            <p:cNvPr id="32" name="TextBox 31"/>
            <p:cNvSpPr txBox="1"/>
            <p:nvPr/>
          </p:nvSpPr>
          <p:spPr>
            <a:xfrm>
              <a:off x="6480400" y="1744848"/>
              <a:ext cx="5496128" cy="5595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600">
                  <a:ln w="228600">
                    <a:solidFill>
                      <a:srgbClr val="0070C0"/>
                    </a:solidFill>
                  </a:ln>
                  <a:solidFill>
                    <a:srgbClr val="0070C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Loko" panose="02040603050506020204" pitchFamily="18" charset="0"/>
                </a:rPr>
                <a:t>GHI NHỚ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80400" y="1704843"/>
              <a:ext cx="5496128" cy="5595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Loko" panose="02040603050506020204" pitchFamily="18" charset="0"/>
                </a:rPr>
                <a:t>GHI NHỚ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79197" y="2225876"/>
            <a:ext cx="5994885" cy="4311110"/>
            <a:chOff x="979805" y="1955694"/>
            <a:chExt cx="5994885" cy="4311110"/>
          </a:xfrm>
        </p:grpSpPr>
        <p:grpSp>
          <p:nvGrpSpPr>
            <p:cNvPr id="53" name="Group 52"/>
            <p:cNvGrpSpPr/>
            <p:nvPr/>
          </p:nvGrpSpPr>
          <p:grpSpPr>
            <a:xfrm>
              <a:off x="1337553" y="2239592"/>
              <a:ext cx="5321030" cy="3730957"/>
              <a:chOff x="1361872" y="2054766"/>
              <a:chExt cx="5321030" cy="3730957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26" t="6286" r="3892" b="7575"/>
              <a:stretch/>
            </p:blipFill>
            <p:spPr>
              <a:xfrm>
                <a:off x="1361872" y="2054766"/>
                <a:ext cx="5321030" cy="3730957"/>
              </a:xfrm>
              <a:prstGeom prst="rect">
                <a:avLst/>
              </a:prstGeom>
            </p:spPr>
          </p:pic>
          <p:grpSp>
            <p:nvGrpSpPr>
              <p:cNvPr id="59" name="Group 58"/>
              <p:cNvGrpSpPr/>
              <p:nvPr/>
            </p:nvGrpSpPr>
            <p:grpSpPr>
              <a:xfrm>
                <a:off x="1682885" y="2315183"/>
                <a:ext cx="2315183" cy="3239311"/>
                <a:chOff x="1682885" y="2315183"/>
                <a:chExt cx="2315183" cy="3239311"/>
              </a:xfrm>
            </p:grpSpPr>
            <p:cxnSp>
              <p:nvCxnSpPr>
                <p:cNvPr id="63" name="Straight Connector 62"/>
                <p:cNvCxnSpPr/>
                <p:nvPr/>
              </p:nvCxnSpPr>
              <p:spPr>
                <a:xfrm flipH="1">
                  <a:off x="1682885" y="2315183"/>
                  <a:ext cx="2315183" cy="160506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1682885" y="3920245"/>
                  <a:ext cx="2315183" cy="163424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/>
              <p:cNvGrpSpPr/>
              <p:nvPr/>
            </p:nvGrpSpPr>
            <p:grpSpPr>
              <a:xfrm flipH="1">
                <a:off x="3980746" y="2320044"/>
                <a:ext cx="2315183" cy="3239311"/>
                <a:chOff x="1682885" y="2315183"/>
                <a:chExt cx="2315183" cy="3239311"/>
              </a:xfrm>
            </p:grpSpPr>
            <p:cxnSp>
              <p:nvCxnSpPr>
                <p:cNvPr id="61" name="Straight Connector 60"/>
                <p:cNvCxnSpPr/>
                <p:nvPr/>
              </p:nvCxnSpPr>
              <p:spPr>
                <a:xfrm flipH="1">
                  <a:off x="1682885" y="2315183"/>
                  <a:ext cx="2315183" cy="160506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1682885" y="3920245"/>
                  <a:ext cx="2315183" cy="163424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4" name="TextBox 53"/>
            <p:cNvSpPr txBox="1"/>
            <p:nvPr/>
          </p:nvSpPr>
          <p:spPr>
            <a:xfrm>
              <a:off x="979805" y="3770503"/>
              <a:ext cx="715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640320" y="1955694"/>
              <a:ext cx="715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UTM Avo" panose="02040603050506020204" pitchFamily="18" charset="0"/>
                </a:rPr>
                <a:t>B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259195" y="3721459"/>
              <a:ext cx="715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UTM Avo" panose="02040603050506020204" pitchFamily="18" charset="0"/>
                </a:rPr>
                <a:t>C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616001" y="5682029"/>
              <a:ext cx="715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UTM Avo" panose="02040603050506020204" pitchFamily="18" charset="0"/>
                </a:rPr>
                <a:t>D</a:t>
              </a: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6474082" y="2558782"/>
            <a:ext cx="528455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rgbClr val="0070C0"/>
                </a:solidFill>
                <a:latin typeface="UTM Avo" panose="02040603050506020204" pitchFamily="18" charset="0"/>
              </a:rPr>
              <a:t>	Hình thoi </a:t>
            </a:r>
            <a:r>
              <a:rPr 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có hai cặp cạnh đối diện song song</a:t>
            </a:r>
            <a:r>
              <a:rPr lang="en-US" sz="4400" b="1">
                <a:solidFill>
                  <a:srgbClr val="0070C0"/>
                </a:solidFill>
                <a:latin typeface="UTM Avo" panose="02040603050506020204" pitchFamily="18" charset="0"/>
              </a:rPr>
              <a:t> và </a:t>
            </a:r>
            <a:r>
              <a:rPr 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bốn cạnh bằng nhau</a:t>
            </a:r>
            <a:r>
              <a:rPr lang="en-US" sz="4400" b="1">
                <a:solidFill>
                  <a:srgbClr val="0070C0"/>
                </a:solidFill>
                <a:latin typeface="UTM Avo" panose="0204060305050602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4729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7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保护生态环境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1286</TotalTime>
  <Words>502</Words>
  <Application>Microsoft Office PowerPoint</Application>
  <PresentationFormat>Widescreen</PresentationFormat>
  <Paragraphs>132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UTM Loko</vt:lpstr>
      <vt:lpstr>Arial</vt:lpstr>
      <vt:lpstr>Amatic SC</vt:lpstr>
      <vt:lpstr>Times New Roman</vt:lpstr>
      <vt:lpstr>UTM Avo</vt:lpstr>
      <vt:lpstr>UTM Futura Extra</vt:lpstr>
      <vt:lpstr>等线</vt:lpstr>
      <vt:lpstr>SVN-Square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保护生态环境1</dc:title>
  <dc:creator>KTUTS; 张 建春</dc:creator>
  <dc:description>KTUTS</dc:description>
  <cp:lastModifiedBy>Hanh Phan</cp:lastModifiedBy>
  <cp:revision>Z09</cp:revision>
  <dcterms:created xsi:type="dcterms:W3CDTF">2019-07-19T13:52:06Z</dcterms:created>
  <dcterms:modified xsi:type="dcterms:W3CDTF">2024-02-18T16:38:16Z</dcterms:modified>
  <cp:version>09</cp:version>
</cp:coreProperties>
</file>